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7" r:id="rId4"/>
    <p:sldId id="258" r:id="rId5"/>
    <p:sldId id="266" r:id="rId6"/>
    <p:sldId id="261" r:id="rId7"/>
    <p:sldId id="260" r:id="rId8"/>
    <p:sldId id="259" r:id="rId9"/>
    <p:sldId id="267" r:id="rId10"/>
    <p:sldId id="268" r:id="rId11"/>
    <p:sldId id="271" r:id="rId12"/>
    <p:sldId id="262" r:id="rId13"/>
    <p:sldId id="270" r:id="rId14"/>
    <p:sldId id="269" r:id="rId15"/>
    <p:sldId id="263" r:id="rId16"/>
    <p:sldId id="264" r:id="rId18"/>
    <p:sldId id="265" r:id="rId19"/>
  </p:sldIdLst>
  <p:sldSz cx="5854700" cy="3295650"/>
  <p:notesSz cx="5854700" cy="329565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37037" cy="16535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316309" y="0"/>
            <a:ext cx="2537037" cy="165355"/>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938655" y="411956"/>
            <a:ext cx="1977390" cy="111228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85470" y="1586032"/>
            <a:ext cx="4683760" cy="1297662"/>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3130296"/>
            <a:ext cx="2537037" cy="16535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316309" y="3130296"/>
            <a:ext cx="2537037" cy="165354"/>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Something to consider in the future is using a stronger gps antenna to ensure a better signal transmission.</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50" b="0" i="0">
                <a:solidFill>
                  <a:schemeClr val="bg1"/>
                </a:solidFill>
                <a:latin typeface="Cambria" panose="02040503050406030204"/>
                <a:cs typeface="Cambria" panose="02040503050406030204"/>
              </a:defRPr>
            </a:lvl1pPr>
          </a:lstStyle>
          <a:p/>
        </p:txBody>
      </p:sp>
      <p:sp>
        <p:nvSpPr>
          <p:cNvPr id="3" name="Holder 3"/>
          <p:cNvSpPr>
            <a:spLocks noGrp="1"/>
          </p:cNvSpPr>
          <p:nvPr>
            <p:ph type="body" idx="1"/>
          </p:nvPr>
        </p:nvSpPr>
        <p:spPr/>
        <p:txBody>
          <a:bodyPr lIns="0" tIns="0" rIns="0" bIns="0"/>
          <a:lstStyle>
            <a:lvl1pPr>
              <a:defRPr sz="1100" b="0" i="0">
                <a:solidFill>
                  <a:schemeClr val="bg1"/>
                </a:solidFill>
                <a:latin typeface="Trebuchet MS" panose="020B0603020202020204"/>
                <a:cs typeface="Trebuchet MS" panose="020B0603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50" b="0" i="0">
                <a:solidFill>
                  <a:schemeClr val="bg1"/>
                </a:solidFill>
                <a:latin typeface="Cambria" panose="02040503050406030204"/>
                <a:cs typeface="Cambria" panose="02040503050406030204"/>
              </a:defRPr>
            </a:lvl1pPr>
          </a:lstStyle>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50" b="0" i="0">
                <a:solidFill>
                  <a:schemeClr val="bg1"/>
                </a:solidFill>
                <a:latin typeface="Cambria" panose="02040503050406030204"/>
                <a:cs typeface="Cambria" panose="0204050305040603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p:txBody>
      </p:sp>
      <p:sp>
        <p:nvSpPr>
          <p:cNvPr id="17" name="bg object 17"/>
          <p:cNvSpPr/>
          <p:nvPr/>
        </p:nvSpPr>
        <p:spPr>
          <a:xfrm>
            <a:off x="5069098" y="1888166"/>
            <a:ext cx="777875" cy="1111250"/>
          </a:xfrm>
          <a:custGeom>
            <a:avLst/>
            <a:gdLst/>
            <a:ahLst/>
            <a:cxnLst/>
            <a:rect l="l" t="t" r="r" b="b"/>
            <a:pathLst>
              <a:path w="777875" h="1111250">
                <a:moveTo>
                  <a:pt x="555619" y="0"/>
                </a:moveTo>
                <a:lnTo>
                  <a:pt x="0" y="555604"/>
                </a:lnTo>
                <a:lnTo>
                  <a:pt x="555619" y="1111197"/>
                </a:lnTo>
                <a:lnTo>
                  <a:pt x="777632" y="889182"/>
                </a:lnTo>
                <a:lnTo>
                  <a:pt x="777632" y="222018"/>
                </a:lnTo>
                <a:lnTo>
                  <a:pt x="555619" y="0"/>
                </a:lnTo>
                <a:close/>
              </a:path>
            </a:pathLst>
          </a:custGeom>
          <a:solidFill>
            <a:srgbClr val="484C67"/>
          </a:solidFill>
        </p:spPr>
        <p:txBody>
          <a:bodyPr wrap="square" lIns="0" tIns="0" rIns="0" bIns="0" rtlCol="0"/>
          <a:lstStyle/>
          <a:p/>
        </p:txBody>
      </p:sp>
      <p:sp>
        <p:nvSpPr>
          <p:cNvPr id="18" name="bg object 18"/>
          <p:cNvSpPr/>
          <p:nvPr/>
        </p:nvSpPr>
        <p:spPr>
          <a:xfrm>
            <a:off x="2787598" y="2747223"/>
            <a:ext cx="924560" cy="541020"/>
          </a:xfrm>
          <a:custGeom>
            <a:avLst/>
            <a:gdLst/>
            <a:ahLst/>
            <a:cxnLst/>
            <a:rect l="l" t="t" r="r" b="b"/>
            <a:pathLst>
              <a:path w="924560" h="541020">
                <a:moveTo>
                  <a:pt x="540695" y="0"/>
                </a:moveTo>
                <a:lnTo>
                  <a:pt x="0" y="540723"/>
                </a:lnTo>
                <a:lnTo>
                  <a:pt x="767438" y="540723"/>
                </a:lnTo>
                <a:lnTo>
                  <a:pt x="924435" y="383724"/>
                </a:lnTo>
                <a:lnTo>
                  <a:pt x="540695" y="0"/>
                </a:lnTo>
                <a:close/>
              </a:path>
            </a:pathLst>
          </a:custGeom>
          <a:solidFill>
            <a:srgbClr val="484C67"/>
          </a:solidFill>
        </p:spPr>
        <p:txBody>
          <a:bodyPr wrap="square" lIns="0" tIns="0" rIns="0" bIns="0" rtlCol="0"/>
          <a:lstStyle/>
          <a:p/>
        </p:txBody>
      </p:sp>
      <p:sp>
        <p:nvSpPr>
          <p:cNvPr id="19" name="bg object 19"/>
          <p:cNvSpPr/>
          <p:nvPr/>
        </p:nvSpPr>
        <p:spPr>
          <a:xfrm>
            <a:off x="2600837" y="2575346"/>
            <a:ext cx="758190" cy="713105"/>
          </a:xfrm>
          <a:custGeom>
            <a:avLst/>
            <a:gdLst/>
            <a:ahLst/>
            <a:cxnLst/>
            <a:rect l="l" t="t" r="r" b="b"/>
            <a:pathLst>
              <a:path w="758189" h="713104">
                <a:moveTo>
                  <a:pt x="555580" y="0"/>
                </a:moveTo>
                <a:lnTo>
                  <a:pt x="0" y="556402"/>
                </a:lnTo>
                <a:lnTo>
                  <a:pt x="156815" y="712600"/>
                </a:lnTo>
                <a:lnTo>
                  <a:pt x="247504" y="712600"/>
                </a:lnTo>
                <a:lnTo>
                  <a:pt x="757845" y="202250"/>
                </a:lnTo>
                <a:lnTo>
                  <a:pt x="555580" y="0"/>
                </a:lnTo>
                <a:close/>
              </a:path>
            </a:pathLst>
          </a:custGeom>
          <a:solidFill>
            <a:srgbClr val="6FB0DA"/>
          </a:solidFill>
        </p:spPr>
        <p:txBody>
          <a:bodyPr wrap="square" lIns="0" tIns="0" rIns="0" bIns="0" rtlCol="0"/>
          <a:lstStyle/>
          <a:p/>
        </p:txBody>
      </p:sp>
      <p:sp>
        <p:nvSpPr>
          <p:cNvPr id="20" name="bg object 20"/>
          <p:cNvSpPr/>
          <p:nvPr/>
        </p:nvSpPr>
        <p:spPr>
          <a:xfrm>
            <a:off x="3805001" y="2205383"/>
            <a:ext cx="1845310" cy="1082675"/>
          </a:xfrm>
          <a:custGeom>
            <a:avLst/>
            <a:gdLst/>
            <a:ahLst/>
            <a:cxnLst/>
            <a:rect l="l" t="t" r="r" b="b"/>
            <a:pathLst>
              <a:path w="1845310" h="1082675">
                <a:moveTo>
                  <a:pt x="922842" y="0"/>
                </a:moveTo>
                <a:lnTo>
                  <a:pt x="0" y="922447"/>
                </a:lnTo>
                <a:lnTo>
                  <a:pt x="160181" y="1082563"/>
                </a:lnTo>
                <a:lnTo>
                  <a:pt x="1684849" y="1082563"/>
                </a:lnTo>
                <a:lnTo>
                  <a:pt x="1844893" y="922447"/>
                </a:lnTo>
                <a:lnTo>
                  <a:pt x="922842" y="0"/>
                </a:lnTo>
                <a:close/>
              </a:path>
            </a:pathLst>
          </a:custGeom>
          <a:solidFill>
            <a:srgbClr val="6FB0DA"/>
          </a:solidFill>
        </p:spPr>
        <p:txBody>
          <a:bodyPr wrap="square" lIns="0" tIns="0" rIns="0" bIns="0" rtlCol="0"/>
          <a:lstStyle/>
          <a:p/>
        </p:txBody>
      </p:sp>
      <p:sp>
        <p:nvSpPr>
          <p:cNvPr id="21" name="bg object 21"/>
          <p:cNvSpPr/>
          <p:nvPr/>
        </p:nvSpPr>
        <p:spPr>
          <a:xfrm>
            <a:off x="1512" y="0"/>
            <a:ext cx="749300" cy="801370"/>
          </a:xfrm>
          <a:custGeom>
            <a:avLst/>
            <a:gdLst/>
            <a:ahLst/>
            <a:cxnLst/>
            <a:rect l="l" t="t" r="r" b="b"/>
            <a:pathLst>
              <a:path w="749300" h="801370">
                <a:moveTo>
                  <a:pt x="610284" y="0"/>
                </a:moveTo>
                <a:lnTo>
                  <a:pt x="0" y="0"/>
                </a:lnTo>
                <a:lnTo>
                  <a:pt x="0" y="714296"/>
                </a:lnTo>
                <a:lnTo>
                  <a:pt x="86618" y="800968"/>
                </a:lnTo>
                <a:lnTo>
                  <a:pt x="749176" y="138805"/>
                </a:lnTo>
                <a:lnTo>
                  <a:pt x="610284" y="0"/>
                </a:lnTo>
                <a:close/>
              </a:path>
            </a:pathLst>
          </a:custGeom>
          <a:solidFill>
            <a:srgbClr val="6FB0DA"/>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p:txBody>
      </p:sp>
      <p:sp>
        <p:nvSpPr>
          <p:cNvPr id="2" name="Holder 2"/>
          <p:cNvSpPr>
            <a:spLocks noGrp="1"/>
          </p:cNvSpPr>
          <p:nvPr>
            <p:ph type="title"/>
          </p:nvPr>
        </p:nvSpPr>
        <p:spPr>
          <a:xfrm>
            <a:off x="499651" y="328324"/>
            <a:ext cx="4855396" cy="262890"/>
          </a:xfrm>
          <a:prstGeom prst="rect">
            <a:avLst/>
          </a:prstGeom>
        </p:spPr>
        <p:txBody>
          <a:bodyPr wrap="square" lIns="0" tIns="0" rIns="0" bIns="0">
            <a:spAutoFit/>
          </a:bodyPr>
          <a:lstStyle>
            <a:lvl1pPr>
              <a:defRPr sz="1550" b="0" i="0">
                <a:solidFill>
                  <a:schemeClr val="bg1"/>
                </a:solidFill>
                <a:latin typeface="Cambria" panose="02040503050406030204"/>
                <a:cs typeface="Cambria" panose="02040503050406030204"/>
              </a:defRPr>
            </a:lvl1pPr>
          </a:lstStyle>
          <a:p/>
        </p:txBody>
      </p:sp>
      <p:sp>
        <p:nvSpPr>
          <p:cNvPr id="3" name="Holder 3"/>
          <p:cNvSpPr>
            <a:spLocks noGrp="1"/>
          </p:cNvSpPr>
          <p:nvPr>
            <p:ph type="body" idx="1"/>
          </p:nvPr>
        </p:nvSpPr>
        <p:spPr>
          <a:xfrm>
            <a:off x="1281145" y="1226837"/>
            <a:ext cx="3292409" cy="1056005"/>
          </a:xfrm>
          <a:prstGeom prst="rect">
            <a:avLst/>
          </a:prstGeom>
        </p:spPr>
        <p:txBody>
          <a:bodyPr wrap="square" lIns="0" tIns="0" rIns="0" bIns="0">
            <a:spAutoFit/>
          </a:bodyPr>
          <a:lstStyle>
            <a:lvl1pPr>
              <a:defRPr sz="1100" b="0" i="0">
                <a:solidFill>
                  <a:schemeClr val="bg1"/>
                </a:solidFill>
                <a:latin typeface="Trebuchet MS" panose="020B0603020202020204"/>
                <a:cs typeface="Trebuchet MS" panose="020B0603020202020204"/>
              </a:defRPr>
            </a:lvl1pPr>
          </a:lstStyle>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microsoft.com/office/2007/relationships/media" Target="file:///C:\Users\Josephine%20O\Videos\Captures\GPS%20jojo%20-%20Proteus%208%20Professional%20-%20Schematic%20Capture%202024-01-22%2019-52-37.mp4" TargetMode="External"/><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927468" y="0"/>
            <a:ext cx="2925445" cy="2998470"/>
            <a:chOff x="2924293" y="0"/>
            <a:chExt cx="2925445" cy="2998470"/>
          </a:xfrm>
        </p:grpSpPr>
        <p:pic>
          <p:nvPicPr>
            <p:cNvPr id="4" name="object 4"/>
            <p:cNvPicPr/>
            <p:nvPr/>
          </p:nvPicPr>
          <p:blipFill>
            <a:blip r:embed="rId1" cstate="print"/>
            <a:stretch>
              <a:fillRect/>
            </a:stretch>
          </p:blipFill>
          <p:spPr>
            <a:xfrm>
              <a:off x="2924293" y="1296567"/>
              <a:ext cx="1701777" cy="1701783"/>
            </a:xfrm>
            <a:prstGeom prst="rect">
              <a:avLst/>
            </a:prstGeom>
          </p:spPr>
        </p:pic>
        <p:pic>
          <p:nvPicPr>
            <p:cNvPr id="5" name="object 5"/>
            <p:cNvPicPr/>
            <p:nvPr/>
          </p:nvPicPr>
          <p:blipFill>
            <a:blip r:embed="rId2" cstate="print"/>
            <a:stretch>
              <a:fillRect/>
            </a:stretch>
          </p:blipFill>
          <p:spPr>
            <a:xfrm>
              <a:off x="3776136" y="0"/>
              <a:ext cx="2072975" cy="2367570"/>
            </a:xfrm>
            <a:prstGeom prst="rect">
              <a:avLst/>
            </a:prstGeom>
          </p:spPr>
        </p:pic>
      </p:grpSp>
      <p:sp>
        <p:nvSpPr>
          <p:cNvPr id="2" name="object 2"/>
          <p:cNvSpPr txBox="1"/>
          <p:nvPr/>
        </p:nvSpPr>
        <p:spPr>
          <a:xfrm>
            <a:off x="967740" y="123825"/>
            <a:ext cx="3668395" cy="1166495"/>
          </a:xfrm>
          <a:prstGeom prst="rect">
            <a:avLst/>
          </a:prstGeom>
        </p:spPr>
        <p:txBody>
          <a:bodyPr vert="horz" wrap="square" lIns="0" tIns="59055" rIns="0" bIns="0" rtlCol="0">
            <a:spAutoFit/>
          </a:bodyPr>
          <a:lstStyle/>
          <a:p>
            <a:pPr marL="12700" marR="5080" algn="ctr">
              <a:lnSpc>
                <a:spcPct val="100000"/>
              </a:lnSpc>
              <a:spcBef>
                <a:spcPts val="465"/>
              </a:spcBef>
            </a:pPr>
            <a:r>
              <a:rPr lang="en-US" sz="2400" b="1">
                <a:ln w="28575">
                  <a:noFill/>
                </a:ln>
                <a:solidFill>
                  <a:schemeClr val="bg1"/>
                </a:solidFill>
                <a:latin typeface="Times New Roman" panose="02020603050405020304" charset="0"/>
                <a:cs typeface="Times New Roman" panose="02020603050405020304" charset="0"/>
                <a:sym typeface="+mn-ea"/>
              </a:rPr>
              <a:t>Internship Project Defense: Designing a GPS with 8051 Microcontroller</a:t>
            </a:r>
            <a:endParaRPr lang="en-US" sz="2400" b="1">
              <a:ln w="28575">
                <a:noFill/>
              </a:ln>
              <a:solidFill>
                <a:schemeClr val="bg1"/>
              </a:solidFill>
              <a:latin typeface="Times New Roman" panose="02020603050405020304" charset="0"/>
              <a:cs typeface="Times New Roman" panose="02020603050405020304" charset="0"/>
              <a:sym typeface="+mn-ea"/>
            </a:endParaRPr>
          </a:p>
        </p:txBody>
      </p:sp>
      <p:sp>
        <p:nvSpPr>
          <p:cNvPr id="6" name="Text Box 5"/>
          <p:cNvSpPr txBox="1"/>
          <p:nvPr/>
        </p:nvSpPr>
        <p:spPr>
          <a:xfrm>
            <a:off x="107950" y="1732915"/>
            <a:ext cx="5539740" cy="829945"/>
          </a:xfrm>
          <a:prstGeom prst="rect">
            <a:avLst/>
          </a:prstGeom>
          <a:noFill/>
        </p:spPr>
        <p:txBody>
          <a:bodyPr wrap="square" rtlCol="0">
            <a:spAutoFit/>
          </a:bodyPr>
          <a:p>
            <a:r>
              <a:rPr lang="en-US" sz="1600" b="1">
                <a:solidFill>
                  <a:schemeClr val="bg1"/>
                </a:solidFill>
                <a:latin typeface="Times New Roman" panose="02020603050405020304" charset="0"/>
                <a:cs typeface="Times New Roman" panose="02020603050405020304" charset="0"/>
              </a:rPr>
              <a:t>Name: Josephine Oduatyo Eyituoyo Odusanya</a:t>
            </a:r>
            <a:endParaRPr lang="en-US" sz="1600" b="1">
              <a:solidFill>
                <a:schemeClr val="bg1"/>
              </a:solidFill>
              <a:latin typeface="Times New Roman" panose="02020603050405020304" charset="0"/>
              <a:cs typeface="Times New Roman" panose="02020603050405020304" charset="0"/>
            </a:endParaRPr>
          </a:p>
          <a:p>
            <a:r>
              <a:rPr lang="en-US" sz="1600" b="1">
                <a:solidFill>
                  <a:schemeClr val="bg1"/>
                </a:solidFill>
                <a:latin typeface="Times New Roman" panose="02020603050405020304" charset="0"/>
                <a:cs typeface="Times New Roman" panose="02020603050405020304" charset="0"/>
              </a:rPr>
              <a:t>Major: Robotics Engineering</a:t>
            </a:r>
            <a:endParaRPr lang="en-US" sz="1600" b="1">
              <a:solidFill>
                <a:schemeClr val="bg1"/>
              </a:solidFill>
              <a:latin typeface="Times New Roman" panose="02020603050405020304" charset="0"/>
              <a:cs typeface="Times New Roman" panose="02020603050405020304" charset="0"/>
            </a:endParaRPr>
          </a:p>
          <a:p>
            <a:r>
              <a:rPr lang="en-US" sz="1600" b="1">
                <a:solidFill>
                  <a:schemeClr val="bg1"/>
                </a:solidFill>
                <a:latin typeface="Times New Roman" panose="02020603050405020304" charset="0"/>
                <a:cs typeface="Times New Roman" panose="02020603050405020304" charset="0"/>
              </a:rPr>
              <a:t>Presentation day: 23/01/2024</a:t>
            </a:r>
            <a:endParaRPr lang="en-US" sz="1600" b="1">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762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p:txBody>
      </p:sp>
      <p:sp>
        <p:nvSpPr>
          <p:cNvPr id="3" name="object 3"/>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13970" rIns="0" bIns="0" rtlCol="0">
            <a:spAutoFit/>
          </a:bodyPr>
          <a:lstStyle/>
          <a:p>
            <a:pPr marL="12700" algn="ctr">
              <a:lnSpc>
                <a:spcPct val="100000"/>
              </a:lnSpc>
              <a:spcBef>
                <a:spcPts val="110"/>
              </a:spcBef>
            </a:pPr>
            <a:r>
              <a:rPr lang="en-US" sz="1600" b="1" spc="-55" dirty="0">
                <a:latin typeface="Times New Roman" panose="02020603050405020304" charset="0"/>
                <a:cs typeface="Times New Roman" panose="02020603050405020304" charset="0"/>
              </a:rPr>
              <a:t>Prototype</a:t>
            </a:r>
            <a:endParaRPr lang="en-US" sz="1600" b="1" spc="-55" dirty="0">
              <a:latin typeface="Times New Roman" panose="02020603050405020304" charset="0"/>
              <a:cs typeface="Times New Roman" panose="02020603050405020304" charset="0"/>
            </a:endParaRPr>
          </a:p>
        </p:txBody>
      </p:sp>
      <p:pic>
        <p:nvPicPr>
          <p:cNvPr id="10" name="Content Placeholder 9" descr="final"/>
          <p:cNvPicPr>
            <a:picLocks noChangeAspect="1"/>
          </p:cNvPicPr>
          <p:nvPr>
            <p:ph sz="half" idx="2"/>
          </p:nvPr>
        </p:nvPicPr>
        <p:blipFill>
          <a:blip r:embed="rId1"/>
          <a:stretch>
            <a:fillRect/>
          </a:stretch>
        </p:blipFill>
        <p:spPr>
          <a:xfrm>
            <a:off x="1362075" y="657860"/>
            <a:ext cx="3130550" cy="23475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p:txBody>
        </p:sp>
      </p:grpSp>
      <p:pic>
        <p:nvPicPr>
          <p:cNvPr id="15" name="Content Placeholder 14" descr="Weixin Image_20240119221807"/>
          <p:cNvPicPr>
            <a:picLocks noChangeAspect="1"/>
          </p:cNvPicPr>
          <p:nvPr>
            <p:ph sz="half" idx="1"/>
          </p:nvPr>
        </p:nvPicPr>
        <p:blipFill>
          <a:blip r:embed="rId1"/>
          <a:srcRect t="28004"/>
          <a:stretch>
            <a:fillRect/>
          </a:stretch>
        </p:blipFill>
        <p:spPr>
          <a:xfrm rot="16200000">
            <a:off x="2065020" y="184785"/>
            <a:ext cx="2536190" cy="3249930"/>
          </a:xfrm>
          <a:prstGeom prst="rect">
            <a:avLst/>
          </a:prstGeom>
        </p:spPr>
      </p:pic>
      <p:sp>
        <p:nvSpPr>
          <p:cNvPr id="18" name="object 11"/>
          <p:cNvSpPr txBox="1">
            <a:spLocks noGrp="1"/>
          </p:cNvSpPr>
          <p:nvPr>
            <p:ph type="title"/>
          </p:nvPr>
        </p:nvSpPr>
        <p:spPr>
          <a:xfrm>
            <a:off x="1270" y="123825"/>
            <a:ext cx="5120005" cy="259080"/>
          </a:xfrm>
          <a:prstGeom prst="rect">
            <a:avLst/>
          </a:prstGeom>
        </p:spPr>
        <p:txBody>
          <a:bodyPr vert="horz" wrap="square" lIns="0" tIns="13335" rIns="0" bIns="0" rtlCol="0">
            <a:spAutoFit/>
          </a:bodyPr>
          <a:lstStyle/>
          <a:p>
            <a:pPr marL="2534920" algn="l">
              <a:lnSpc>
                <a:spcPct val="100000"/>
              </a:lnSpc>
              <a:spcBef>
                <a:spcPts val="105"/>
              </a:spcBef>
            </a:pPr>
            <a:r>
              <a:rPr sz="1600" b="1" spc="70" dirty="0">
                <a:latin typeface="Times New Roman" panose="02020603050405020304" charset="0"/>
                <a:cs typeface="Times New Roman" panose="02020603050405020304" charset="0"/>
              </a:rPr>
              <a:t>Challenges</a:t>
            </a:r>
            <a:r>
              <a:rPr sz="1600" b="1" spc="25" dirty="0">
                <a:latin typeface="Times New Roman" panose="02020603050405020304" charset="0"/>
                <a:cs typeface="Times New Roman" panose="02020603050405020304" charset="0"/>
              </a:rPr>
              <a:t> </a:t>
            </a:r>
            <a:r>
              <a:rPr sz="1600" b="1" spc="80" dirty="0">
                <a:latin typeface="Times New Roman" panose="02020603050405020304" charset="0"/>
                <a:cs typeface="Times New Roman" panose="02020603050405020304" charset="0"/>
              </a:rPr>
              <a:t>and</a:t>
            </a:r>
            <a:r>
              <a:rPr sz="1600" b="1" spc="30" dirty="0">
                <a:latin typeface="Times New Roman" panose="02020603050405020304" charset="0"/>
                <a:cs typeface="Times New Roman" panose="02020603050405020304" charset="0"/>
              </a:rPr>
              <a:t> </a:t>
            </a:r>
            <a:r>
              <a:rPr sz="1600" b="1" spc="65" dirty="0">
                <a:latin typeface="Times New Roman" panose="02020603050405020304" charset="0"/>
                <a:cs typeface="Times New Roman" panose="02020603050405020304" charset="0"/>
              </a:rPr>
              <a:t>Solutions</a:t>
            </a:r>
            <a:endParaRPr sz="1600" b="1" spc="65" dirty="0">
              <a:latin typeface="Times New Roman" panose="02020603050405020304" charset="0"/>
              <a:cs typeface="Times New Roman" panose="02020603050405020304" charset="0"/>
            </a:endParaRPr>
          </a:p>
        </p:txBody>
      </p:sp>
      <p:sp>
        <p:nvSpPr>
          <p:cNvPr id="19" name="object 13"/>
          <p:cNvSpPr/>
          <p:nvPr/>
        </p:nvSpPr>
        <p:spPr>
          <a:xfrm>
            <a:off x="2774683" y="382981"/>
            <a:ext cx="1141730" cy="30480"/>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p:txBody>
        </p:sp>
      </p:grpSp>
      <p:pic>
        <p:nvPicPr>
          <p:cNvPr id="14" name="Content Placeholder 13" descr="Weixin Image_20240119221727"/>
          <p:cNvPicPr>
            <a:picLocks noChangeAspect="1"/>
          </p:cNvPicPr>
          <p:nvPr>
            <p:ph sz="half" idx="2"/>
          </p:nvPr>
        </p:nvPicPr>
        <p:blipFill>
          <a:blip r:embed="rId1"/>
          <a:stretch>
            <a:fillRect/>
          </a:stretch>
        </p:blipFill>
        <p:spPr>
          <a:xfrm>
            <a:off x="1174750" y="462280"/>
            <a:ext cx="3501390" cy="2625725"/>
          </a:xfrm>
          <a:prstGeom prst="rect">
            <a:avLst/>
          </a:prstGeom>
        </p:spPr>
      </p:pic>
      <p:sp>
        <p:nvSpPr>
          <p:cNvPr id="8" name="object 11"/>
          <p:cNvSpPr txBox="1">
            <a:spLocks noGrp="1"/>
          </p:cNvSpPr>
          <p:nvPr>
            <p:ph type="title"/>
          </p:nvPr>
        </p:nvSpPr>
        <p:spPr>
          <a:xfrm>
            <a:off x="1270" y="123825"/>
            <a:ext cx="5120005" cy="259080"/>
          </a:xfrm>
          <a:prstGeom prst="rect">
            <a:avLst/>
          </a:prstGeom>
        </p:spPr>
        <p:txBody>
          <a:bodyPr vert="horz" wrap="square" lIns="0" tIns="13335" rIns="0" bIns="0" rtlCol="0">
            <a:spAutoFit/>
          </a:bodyPr>
          <a:p>
            <a:pPr marL="2534920" algn="l">
              <a:lnSpc>
                <a:spcPct val="100000"/>
              </a:lnSpc>
              <a:spcBef>
                <a:spcPts val="105"/>
              </a:spcBef>
            </a:pPr>
            <a:r>
              <a:rPr sz="1600" b="1" spc="70" dirty="0">
                <a:latin typeface="Times New Roman" panose="02020603050405020304" charset="0"/>
                <a:cs typeface="Times New Roman" panose="02020603050405020304" charset="0"/>
              </a:rPr>
              <a:t>Challenges</a:t>
            </a:r>
            <a:r>
              <a:rPr sz="1600" b="1" spc="25" dirty="0">
                <a:latin typeface="Times New Roman" panose="02020603050405020304" charset="0"/>
                <a:cs typeface="Times New Roman" panose="02020603050405020304" charset="0"/>
              </a:rPr>
              <a:t> </a:t>
            </a:r>
            <a:r>
              <a:rPr sz="1600" b="1" spc="80" dirty="0">
                <a:latin typeface="Times New Roman" panose="02020603050405020304" charset="0"/>
                <a:cs typeface="Times New Roman" panose="02020603050405020304" charset="0"/>
              </a:rPr>
              <a:t>and</a:t>
            </a:r>
            <a:r>
              <a:rPr sz="1600" b="1" spc="30" dirty="0">
                <a:latin typeface="Times New Roman" panose="02020603050405020304" charset="0"/>
                <a:cs typeface="Times New Roman" panose="02020603050405020304" charset="0"/>
              </a:rPr>
              <a:t> </a:t>
            </a:r>
            <a:r>
              <a:rPr sz="1600" b="1" spc="65" dirty="0">
                <a:latin typeface="Times New Roman" panose="02020603050405020304" charset="0"/>
                <a:cs typeface="Times New Roman" panose="02020603050405020304" charset="0"/>
              </a:rPr>
              <a:t>Solutions</a:t>
            </a:r>
            <a:endParaRPr sz="1600" b="1" spc="65" dirty="0">
              <a:latin typeface="Times New Roman" panose="02020603050405020304" charset="0"/>
              <a:cs typeface="Times New Roman" panose="02020603050405020304" charset="0"/>
            </a:endParaRPr>
          </a:p>
        </p:txBody>
      </p:sp>
      <p:sp>
        <p:nvSpPr>
          <p:cNvPr id="9" name="object 13"/>
          <p:cNvSpPr/>
          <p:nvPr/>
        </p:nvSpPr>
        <p:spPr>
          <a:xfrm>
            <a:off x="2774683" y="382981"/>
            <a:ext cx="1141730" cy="30480"/>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p:txBody>
        </p:sp>
      </p:grpSp>
      <p:sp>
        <p:nvSpPr>
          <p:cNvPr id="11" name="object 11"/>
          <p:cNvSpPr txBox="1">
            <a:spLocks noGrp="1"/>
          </p:cNvSpPr>
          <p:nvPr>
            <p:ph type="title"/>
          </p:nvPr>
        </p:nvSpPr>
        <p:spPr>
          <a:xfrm>
            <a:off x="1270" y="123825"/>
            <a:ext cx="5120005" cy="259080"/>
          </a:xfrm>
          <a:prstGeom prst="rect">
            <a:avLst/>
          </a:prstGeom>
        </p:spPr>
        <p:txBody>
          <a:bodyPr vert="horz" wrap="square" lIns="0" tIns="13335" rIns="0" bIns="0" rtlCol="0">
            <a:spAutoFit/>
          </a:bodyPr>
          <a:lstStyle/>
          <a:p>
            <a:pPr marL="2534920" algn="l">
              <a:lnSpc>
                <a:spcPct val="100000"/>
              </a:lnSpc>
              <a:spcBef>
                <a:spcPts val="105"/>
              </a:spcBef>
            </a:pPr>
            <a:r>
              <a:rPr sz="1600" b="1" spc="70" dirty="0">
                <a:latin typeface="Times New Roman" panose="02020603050405020304" charset="0"/>
                <a:cs typeface="Times New Roman" panose="02020603050405020304" charset="0"/>
              </a:rPr>
              <a:t>Challenges</a:t>
            </a:r>
            <a:r>
              <a:rPr sz="1600" b="1" spc="25" dirty="0">
                <a:latin typeface="Times New Roman" panose="02020603050405020304" charset="0"/>
                <a:cs typeface="Times New Roman" panose="02020603050405020304" charset="0"/>
              </a:rPr>
              <a:t> </a:t>
            </a:r>
            <a:r>
              <a:rPr sz="1600" b="1" spc="80" dirty="0">
                <a:latin typeface="Times New Roman" panose="02020603050405020304" charset="0"/>
                <a:cs typeface="Times New Roman" panose="02020603050405020304" charset="0"/>
              </a:rPr>
              <a:t>and</a:t>
            </a:r>
            <a:r>
              <a:rPr sz="1600" b="1" spc="30" dirty="0">
                <a:latin typeface="Times New Roman" panose="02020603050405020304" charset="0"/>
                <a:cs typeface="Times New Roman" panose="02020603050405020304" charset="0"/>
              </a:rPr>
              <a:t> </a:t>
            </a:r>
            <a:r>
              <a:rPr sz="1600" b="1" spc="65" dirty="0">
                <a:latin typeface="Times New Roman" panose="02020603050405020304" charset="0"/>
                <a:cs typeface="Times New Roman" panose="02020603050405020304" charset="0"/>
              </a:rPr>
              <a:t>Solutions</a:t>
            </a:r>
            <a:endParaRPr sz="1600" b="1" spc="65" dirty="0">
              <a:latin typeface="Times New Roman" panose="02020603050405020304" charset="0"/>
              <a:cs typeface="Times New Roman" panose="02020603050405020304" charset="0"/>
            </a:endParaRPr>
          </a:p>
        </p:txBody>
      </p:sp>
      <p:sp>
        <p:nvSpPr>
          <p:cNvPr id="13" name="object 13"/>
          <p:cNvSpPr/>
          <p:nvPr/>
        </p:nvSpPr>
        <p:spPr>
          <a:xfrm>
            <a:off x="2774683" y="382981"/>
            <a:ext cx="1141730" cy="30480"/>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p:txBody>
      </p:sp>
      <p:pic>
        <p:nvPicPr>
          <p:cNvPr id="17" name="Picture 16" descr="Weixin Image_20240119221822"/>
          <p:cNvPicPr>
            <a:picLocks noChangeAspect="1"/>
          </p:cNvPicPr>
          <p:nvPr/>
        </p:nvPicPr>
        <p:blipFill>
          <a:blip r:embed="rId1"/>
          <a:stretch>
            <a:fillRect/>
          </a:stretch>
        </p:blipFill>
        <p:spPr>
          <a:xfrm rot="16200000">
            <a:off x="1670050" y="121285"/>
            <a:ext cx="2513965" cy="33540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41769" y="0"/>
            <a:ext cx="1805305" cy="1833245"/>
            <a:chOff x="4041769" y="0"/>
            <a:chExt cx="1805305" cy="1833245"/>
          </a:xfrm>
        </p:grpSpPr>
        <p:sp>
          <p:nvSpPr>
            <p:cNvPr id="3" name="object 3"/>
            <p:cNvSpPr/>
            <p:nvPr/>
          </p:nvSpPr>
          <p:spPr>
            <a:xfrm>
              <a:off x="5234726" y="893420"/>
              <a:ext cx="612140" cy="939800"/>
            </a:xfrm>
            <a:custGeom>
              <a:avLst/>
              <a:gdLst/>
              <a:ahLst/>
              <a:cxnLst/>
              <a:rect l="l" t="t" r="r" b="b"/>
              <a:pathLst>
                <a:path w="612139" h="939800">
                  <a:moveTo>
                    <a:pt x="555985" y="0"/>
                  </a:moveTo>
                  <a:lnTo>
                    <a:pt x="0" y="555604"/>
                  </a:lnTo>
                  <a:lnTo>
                    <a:pt x="383987" y="939332"/>
                  </a:lnTo>
                  <a:lnTo>
                    <a:pt x="612022" y="711465"/>
                  </a:lnTo>
                  <a:lnTo>
                    <a:pt x="612022" y="55994"/>
                  </a:lnTo>
                  <a:lnTo>
                    <a:pt x="555985" y="0"/>
                  </a:lnTo>
                  <a:close/>
                </a:path>
              </a:pathLst>
            </a:custGeom>
            <a:solidFill>
              <a:srgbClr val="484C67"/>
            </a:solidFill>
          </p:spPr>
          <p:txBody>
            <a:bodyPr wrap="square" lIns="0" tIns="0" rIns="0" bIns="0" rtlCol="0"/>
            <a:lstStyle/>
            <a:p/>
          </p:txBody>
        </p:sp>
        <p:sp>
          <p:nvSpPr>
            <p:cNvPr id="4" name="object 4"/>
            <p:cNvSpPr/>
            <p:nvPr/>
          </p:nvSpPr>
          <p:spPr>
            <a:xfrm>
              <a:off x="4041762" y="12"/>
              <a:ext cx="1805305" cy="1479550"/>
            </a:xfrm>
            <a:custGeom>
              <a:avLst/>
              <a:gdLst/>
              <a:ahLst/>
              <a:cxnLst/>
              <a:rect l="l" t="t" r="r" b="b"/>
              <a:pathLst>
                <a:path w="1805304" h="1479550">
                  <a:moveTo>
                    <a:pt x="1779358" y="923798"/>
                  </a:moveTo>
                  <a:lnTo>
                    <a:pt x="1577733" y="721537"/>
                  </a:lnTo>
                  <a:lnTo>
                    <a:pt x="1021753" y="1277137"/>
                  </a:lnTo>
                  <a:lnTo>
                    <a:pt x="1223352" y="1479397"/>
                  </a:lnTo>
                  <a:lnTo>
                    <a:pt x="1779358" y="923798"/>
                  </a:lnTo>
                  <a:close/>
                </a:path>
                <a:path w="1805304" h="1479550">
                  <a:moveTo>
                    <a:pt x="1804962" y="0"/>
                  </a:moveTo>
                  <a:lnTo>
                    <a:pt x="0" y="0"/>
                  </a:lnTo>
                  <a:lnTo>
                    <a:pt x="983132" y="983132"/>
                  </a:lnTo>
                  <a:lnTo>
                    <a:pt x="1804962" y="161290"/>
                  </a:lnTo>
                  <a:lnTo>
                    <a:pt x="1804962" y="0"/>
                  </a:lnTo>
                  <a:close/>
                </a:path>
              </a:pathLst>
            </a:custGeom>
            <a:solidFill>
              <a:srgbClr val="6FB0DA"/>
            </a:solidFill>
          </p:spPr>
          <p:txBody>
            <a:bodyPr wrap="square" lIns="0" tIns="0" rIns="0" bIns="0" rtlCol="0"/>
            <a:lstStyle/>
            <a:p/>
          </p:txBody>
        </p:sp>
      </p:grpSp>
      <p:sp>
        <p:nvSpPr>
          <p:cNvPr id="5" name="object 5"/>
          <p:cNvSpPr/>
          <p:nvPr/>
        </p:nvSpPr>
        <p:spPr>
          <a:xfrm>
            <a:off x="4815809" y="2133469"/>
            <a:ext cx="1031240" cy="1155065"/>
          </a:xfrm>
          <a:custGeom>
            <a:avLst/>
            <a:gdLst/>
            <a:ahLst/>
            <a:cxnLst/>
            <a:rect l="l" t="t" r="r" b="b"/>
            <a:pathLst>
              <a:path w="1031239" h="1155064">
                <a:moveTo>
                  <a:pt x="1030528" y="0"/>
                </a:moveTo>
                <a:lnTo>
                  <a:pt x="0" y="1030926"/>
                </a:lnTo>
                <a:lnTo>
                  <a:pt x="123599" y="1154477"/>
                </a:lnTo>
                <a:lnTo>
                  <a:pt x="1030936" y="1154477"/>
                </a:lnTo>
                <a:lnTo>
                  <a:pt x="1030936" y="408"/>
                </a:lnTo>
                <a:lnTo>
                  <a:pt x="1030528" y="0"/>
                </a:lnTo>
                <a:close/>
              </a:path>
            </a:pathLst>
          </a:custGeom>
          <a:solidFill>
            <a:srgbClr val="6FB0DA"/>
          </a:solidFill>
        </p:spPr>
        <p:txBody>
          <a:bodyPr wrap="square" lIns="0" tIns="0" rIns="0" bIns="0" rtlCol="0"/>
          <a:lstStyle/>
          <a:p/>
        </p:txBody>
      </p:sp>
      <p:grpSp>
        <p:nvGrpSpPr>
          <p:cNvPr id="6" name="object 6"/>
          <p:cNvGrpSpPr/>
          <p:nvPr/>
        </p:nvGrpSpPr>
        <p:grpSpPr>
          <a:xfrm>
            <a:off x="3710878" y="260676"/>
            <a:ext cx="2136140" cy="2820035"/>
            <a:chOff x="3710878" y="260676"/>
            <a:chExt cx="2136140" cy="2820035"/>
          </a:xfrm>
        </p:grpSpPr>
        <p:sp>
          <p:nvSpPr>
            <p:cNvPr id="7" name="object 7"/>
            <p:cNvSpPr/>
            <p:nvPr/>
          </p:nvSpPr>
          <p:spPr>
            <a:xfrm>
              <a:off x="5069921" y="260676"/>
              <a:ext cx="777240" cy="838835"/>
            </a:xfrm>
            <a:custGeom>
              <a:avLst/>
              <a:gdLst/>
              <a:ahLst/>
              <a:cxnLst/>
              <a:rect l="l" t="t" r="r" b="b"/>
              <a:pathLst>
                <a:path w="777239" h="838835">
                  <a:moveTo>
                    <a:pt x="776834" y="0"/>
                  </a:moveTo>
                  <a:lnTo>
                    <a:pt x="0" y="776847"/>
                  </a:lnTo>
                  <a:lnTo>
                    <a:pt x="62240" y="838295"/>
                  </a:lnTo>
                  <a:lnTo>
                    <a:pt x="776834" y="123688"/>
                  </a:lnTo>
                  <a:lnTo>
                    <a:pt x="776834" y="0"/>
                  </a:lnTo>
                  <a:close/>
                </a:path>
              </a:pathLst>
            </a:custGeom>
            <a:solidFill>
              <a:srgbClr val="6FB0DA"/>
            </a:solidFill>
          </p:spPr>
          <p:txBody>
            <a:bodyPr wrap="square" lIns="0" tIns="0" rIns="0" bIns="0" rtlCol="0"/>
            <a:lstStyle/>
            <a:p/>
          </p:txBody>
        </p:sp>
        <p:pic>
          <p:nvPicPr>
            <p:cNvPr id="8" name="object 8"/>
            <p:cNvPicPr/>
            <p:nvPr/>
          </p:nvPicPr>
          <p:blipFill>
            <a:blip r:embed="rId1" cstate="print"/>
            <a:stretch>
              <a:fillRect/>
            </a:stretch>
          </p:blipFill>
          <p:spPr>
            <a:xfrm>
              <a:off x="3710878" y="1043964"/>
              <a:ext cx="2036643" cy="2036670"/>
            </a:xfrm>
            <a:prstGeom prst="rect">
              <a:avLst/>
            </a:prstGeom>
          </p:spPr>
        </p:pic>
      </p:grpSp>
      <p:sp>
        <p:nvSpPr>
          <p:cNvPr id="9" name="object 9"/>
          <p:cNvSpPr txBox="1">
            <a:spLocks noGrp="1"/>
          </p:cNvSpPr>
          <p:nvPr>
            <p:ph type="title"/>
          </p:nvPr>
        </p:nvSpPr>
        <p:spPr>
          <a:xfrm>
            <a:off x="565150" y="123825"/>
            <a:ext cx="5203825" cy="259080"/>
          </a:xfrm>
          <a:prstGeom prst="rect">
            <a:avLst/>
          </a:prstGeom>
        </p:spPr>
        <p:txBody>
          <a:bodyPr vert="horz" wrap="square" lIns="0" tIns="13335" rIns="0" bIns="0" rtlCol="0">
            <a:spAutoFit/>
          </a:bodyPr>
          <a:lstStyle/>
          <a:p>
            <a:pPr marL="12700">
              <a:lnSpc>
                <a:spcPct val="100000"/>
              </a:lnSpc>
              <a:spcBef>
                <a:spcPts val="105"/>
              </a:spcBef>
            </a:pPr>
            <a:r>
              <a:rPr lang="en-US" sz="1600" b="1" spc="55" dirty="0">
                <a:latin typeface="Times New Roman" panose="02020603050405020304" charset="0"/>
                <a:cs typeface="Times New Roman" panose="02020603050405020304" charset="0"/>
              </a:rPr>
              <a:t>Potential Improvements and Other Considerations</a:t>
            </a:r>
            <a:endParaRPr lang="en-US" sz="1600" b="1">
              <a:latin typeface="Times New Roman" panose="02020603050405020304" charset="0"/>
              <a:cs typeface="Times New Roman" panose="02020603050405020304" charset="0"/>
            </a:endParaRPr>
          </a:p>
        </p:txBody>
      </p:sp>
      <p:sp>
        <p:nvSpPr>
          <p:cNvPr id="10" name="object 10"/>
          <p:cNvSpPr txBox="1"/>
          <p:nvPr/>
        </p:nvSpPr>
        <p:spPr>
          <a:xfrm>
            <a:off x="937895" y="1043940"/>
            <a:ext cx="3348990" cy="1301115"/>
          </a:xfrm>
          <a:prstGeom prst="rect">
            <a:avLst/>
          </a:prstGeom>
        </p:spPr>
        <p:txBody>
          <a:bodyPr vert="horz" wrap="square" lIns="0" tIns="12065" rIns="0" bIns="0" rtlCol="0">
            <a:spAutoFit/>
          </a:bodyPr>
          <a:lstStyle/>
          <a:p>
            <a:pPr marL="184150" marR="5080" indent="-171450" algn="l">
              <a:lnSpc>
                <a:spcPct val="101000"/>
              </a:lnSpc>
              <a:spcBef>
                <a:spcPts val="95"/>
              </a:spcBef>
              <a:buFont typeface="Arial" panose="020B0604020202020204" pitchFamily="34" charset="0"/>
              <a:buChar char="•"/>
            </a:pPr>
            <a:r>
              <a:rPr lang="en-US" sz="1600" b="1" spc="5" dirty="0">
                <a:solidFill>
                  <a:srgbClr val="FFFFFF"/>
                </a:solidFill>
                <a:latin typeface="Times New Roman" panose="02020603050405020304" charset="0"/>
                <a:cs typeface="Times New Roman" panose="02020603050405020304" charset="0"/>
              </a:rPr>
              <a:t>SLAM </a:t>
            </a:r>
            <a:endParaRPr lang="en-US" sz="1600" b="1" spc="5" dirty="0">
              <a:solidFill>
                <a:srgbClr val="FFFFFF"/>
              </a:solidFill>
              <a:latin typeface="Times New Roman" panose="02020603050405020304" charset="0"/>
              <a:cs typeface="Times New Roman" panose="02020603050405020304" charset="0"/>
            </a:endParaRPr>
          </a:p>
          <a:p>
            <a:pPr marL="184150" marR="5080" indent="-171450" algn="l">
              <a:lnSpc>
                <a:spcPct val="101000"/>
              </a:lnSpc>
              <a:spcBef>
                <a:spcPts val="95"/>
              </a:spcBef>
              <a:buFont typeface="Arial" panose="020B0604020202020204" pitchFamily="34" charset="0"/>
              <a:buChar char="•"/>
            </a:pPr>
            <a:r>
              <a:rPr lang="en-US" sz="1600" b="1" spc="5" dirty="0">
                <a:solidFill>
                  <a:srgbClr val="FFFFFF"/>
                </a:solidFill>
                <a:latin typeface="Times New Roman" panose="02020603050405020304" charset="0"/>
                <a:cs typeface="Times New Roman" panose="02020603050405020304" charset="0"/>
              </a:rPr>
              <a:t>GPS Antenna</a:t>
            </a:r>
            <a:endParaRPr lang="en-US" sz="1600" b="1" spc="5" dirty="0">
              <a:solidFill>
                <a:srgbClr val="FFFFFF"/>
              </a:solidFill>
              <a:latin typeface="Times New Roman" panose="02020603050405020304" charset="0"/>
              <a:cs typeface="Times New Roman" panose="02020603050405020304" charset="0"/>
            </a:endParaRPr>
          </a:p>
          <a:p>
            <a:pPr marL="184150" marR="5080" indent="-171450" algn="l">
              <a:lnSpc>
                <a:spcPct val="101000"/>
              </a:lnSpc>
              <a:spcBef>
                <a:spcPts val="95"/>
              </a:spcBef>
              <a:buFont typeface="Arial" panose="020B0604020202020204" pitchFamily="34" charset="0"/>
              <a:buChar char="•"/>
            </a:pPr>
            <a:r>
              <a:rPr lang="en-US" sz="1600" b="1" spc="5" dirty="0">
                <a:solidFill>
                  <a:srgbClr val="FFFFFF"/>
                </a:solidFill>
                <a:latin typeface="Times New Roman" panose="02020603050405020304" charset="0"/>
                <a:cs typeface="Times New Roman" panose="02020603050405020304" charset="0"/>
              </a:rPr>
              <a:t>Autonomous Navigation</a:t>
            </a:r>
            <a:endParaRPr lang="en-US" sz="1600" b="1" spc="5" dirty="0">
              <a:solidFill>
                <a:srgbClr val="FFFFFF"/>
              </a:solidFill>
              <a:latin typeface="Times New Roman" panose="02020603050405020304" charset="0"/>
              <a:cs typeface="Times New Roman" panose="02020603050405020304" charset="0"/>
            </a:endParaRPr>
          </a:p>
          <a:p>
            <a:pPr marL="184150" marR="5080" indent="-171450" algn="l">
              <a:lnSpc>
                <a:spcPct val="101000"/>
              </a:lnSpc>
              <a:spcBef>
                <a:spcPts val="95"/>
              </a:spcBef>
              <a:buFont typeface="Arial" panose="020B0604020202020204" pitchFamily="34" charset="0"/>
              <a:buChar char="•"/>
            </a:pPr>
            <a:r>
              <a:rPr lang="en-US" sz="1600" b="1" spc="5" dirty="0">
                <a:solidFill>
                  <a:srgbClr val="FFFFFF"/>
                </a:solidFill>
                <a:latin typeface="Times New Roman" panose="02020603050405020304" charset="0"/>
                <a:cs typeface="Times New Roman" panose="02020603050405020304" charset="0"/>
              </a:rPr>
              <a:t>AI</a:t>
            </a:r>
            <a:endParaRPr lang="en-US" sz="1600" b="1" spc="5" dirty="0">
              <a:solidFill>
                <a:srgbClr val="FFFFFF"/>
              </a:solidFill>
              <a:latin typeface="Times New Roman" panose="02020603050405020304" charset="0"/>
              <a:cs typeface="Times New Roman" panose="02020603050405020304" charset="0"/>
            </a:endParaRPr>
          </a:p>
          <a:p>
            <a:pPr marL="184150" marR="5080" indent="-171450" algn="l">
              <a:lnSpc>
                <a:spcPct val="101000"/>
              </a:lnSpc>
              <a:spcBef>
                <a:spcPts val="95"/>
              </a:spcBef>
              <a:buFont typeface="Arial" panose="020B0604020202020204" pitchFamily="34" charset="0"/>
              <a:buChar char="•"/>
            </a:pPr>
            <a:endParaRPr lang="en-US" sz="1600" b="1" spc="5" dirty="0">
              <a:solidFill>
                <a:srgbClr val="FFFFFF"/>
              </a:solidFill>
              <a:latin typeface="Times New Roman" panose="02020603050405020304" charset="0"/>
              <a:cs typeface="Times New Roman" panose="02020603050405020304" charset="0"/>
            </a:endParaRPr>
          </a:p>
        </p:txBody>
      </p:sp>
      <p:sp>
        <p:nvSpPr>
          <p:cNvPr id="11" name="object 11"/>
          <p:cNvSpPr/>
          <p:nvPr/>
        </p:nvSpPr>
        <p:spPr>
          <a:xfrm>
            <a:off x="2012924" y="428904"/>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p:txBody>
      </p:sp>
      <p:grpSp>
        <p:nvGrpSpPr>
          <p:cNvPr id="12" name="object 12"/>
          <p:cNvGrpSpPr/>
          <p:nvPr/>
        </p:nvGrpSpPr>
        <p:grpSpPr>
          <a:xfrm>
            <a:off x="1512" y="219283"/>
            <a:ext cx="1235075" cy="3068955"/>
            <a:chOff x="1512" y="219283"/>
            <a:chExt cx="1235075" cy="3068955"/>
          </a:xfrm>
        </p:grpSpPr>
        <p:sp>
          <p:nvSpPr>
            <p:cNvPr id="13" name="object 13"/>
            <p:cNvSpPr/>
            <p:nvPr/>
          </p:nvSpPr>
          <p:spPr>
            <a:xfrm>
              <a:off x="1512" y="219283"/>
              <a:ext cx="936625" cy="1873250"/>
            </a:xfrm>
            <a:custGeom>
              <a:avLst/>
              <a:gdLst/>
              <a:ahLst/>
              <a:cxnLst/>
              <a:rect l="l" t="t" r="r" b="b"/>
              <a:pathLst>
                <a:path w="936625" h="1873250">
                  <a:moveTo>
                    <a:pt x="0" y="0"/>
                  </a:moveTo>
                  <a:lnTo>
                    <a:pt x="0" y="1873071"/>
                  </a:lnTo>
                  <a:lnTo>
                    <a:pt x="936546" y="936170"/>
                  </a:lnTo>
                  <a:lnTo>
                    <a:pt x="0" y="0"/>
                  </a:lnTo>
                  <a:close/>
                </a:path>
              </a:pathLst>
            </a:custGeom>
            <a:solidFill>
              <a:srgbClr val="484C67"/>
            </a:solidFill>
          </p:spPr>
          <p:txBody>
            <a:bodyPr wrap="square" lIns="0" tIns="0" rIns="0" bIns="0" rtlCol="0"/>
            <a:lstStyle/>
            <a:p/>
          </p:txBody>
        </p:sp>
        <p:sp>
          <p:nvSpPr>
            <p:cNvPr id="14" name="object 14"/>
            <p:cNvSpPr/>
            <p:nvPr/>
          </p:nvSpPr>
          <p:spPr>
            <a:xfrm>
              <a:off x="1512" y="1987070"/>
              <a:ext cx="1235075" cy="1301115"/>
            </a:xfrm>
            <a:custGeom>
              <a:avLst/>
              <a:gdLst/>
              <a:ahLst/>
              <a:cxnLst/>
              <a:rect l="l" t="t" r="r" b="b"/>
              <a:pathLst>
                <a:path w="1235075" h="1301114">
                  <a:moveTo>
                    <a:pt x="204454" y="0"/>
                  </a:moveTo>
                  <a:lnTo>
                    <a:pt x="0" y="204451"/>
                  </a:lnTo>
                  <a:lnTo>
                    <a:pt x="0" y="1300876"/>
                  </a:lnTo>
                  <a:lnTo>
                    <a:pt x="964623" y="1300876"/>
                  </a:lnTo>
                  <a:lnTo>
                    <a:pt x="1234976" y="1030520"/>
                  </a:lnTo>
                  <a:lnTo>
                    <a:pt x="204454" y="0"/>
                  </a:lnTo>
                  <a:close/>
                </a:path>
              </a:pathLst>
            </a:custGeom>
            <a:solidFill>
              <a:srgbClr val="6FB0DA"/>
            </a:solidFill>
          </p:spPr>
          <p:txBody>
            <a:bodyPr wrap="square" lIns="0" tIns="0" rIns="0" bIns="0" rtlCol="0"/>
            <a:lstStyle/>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36172" y="0"/>
            <a:ext cx="1111250" cy="617220"/>
            <a:chOff x="3636172" y="0"/>
            <a:chExt cx="1111250" cy="617220"/>
          </a:xfrm>
        </p:grpSpPr>
        <p:sp>
          <p:nvSpPr>
            <p:cNvPr id="3" name="object 3"/>
            <p:cNvSpPr/>
            <p:nvPr/>
          </p:nvSpPr>
          <p:spPr>
            <a:xfrm>
              <a:off x="3807256" y="0"/>
              <a:ext cx="940435" cy="617220"/>
            </a:xfrm>
            <a:custGeom>
              <a:avLst/>
              <a:gdLst/>
              <a:ahLst/>
              <a:cxnLst/>
              <a:rect l="l" t="t" r="r" b="b"/>
              <a:pathLst>
                <a:path w="940435" h="617220">
                  <a:moveTo>
                    <a:pt x="878825" y="0"/>
                  </a:moveTo>
                  <a:lnTo>
                    <a:pt x="233037" y="0"/>
                  </a:lnTo>
                  <a:lnTo>
                    <a:pt x="0" y="233049"/>
                  </a:lnTo>
                  <a:lnTo>
                    <a:pt x="384505" y="616768"/>
                  </a:lnTo>
                  <a:lnTo>
                    <a:pt x="940112" y="61185"/>
                  </a:lnTo>
                  <a:lnTo>
                    <a:pt x="878825" y="0"/>
                  </a:lnTo>
                  <a:close/>
                </a:path>
              </a:pathLst>
            </a:custGeom>
            <a:solidFill>
              <a:srgbClr val="484C67"/>
            </a:solidFill>
          </p:spPr>
          <p:txBody>
            <a:bodyPr wrap="square" lIns="0" tIns="0" rIns="0" bIns="0" rtlCol="0"/>
            <a:lstStyle/>
            <a:p/>
          </p:txBody>
        </p:sp>
        <p:sp>
          <p:nvSpPr>
            <p:cNvPr id="4" name="object 4"/>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p:spPr>
          <p:txBody>
            <a:bodyPr wrap="square" lIns="0" tIns="0" rIns="0" bIns="0" rtlCol="0"/>
            <a:lstStyle/>
            <a:p/>
          </p:txBody>
        </p:sp>
      </p:grpSp>
      <p:grpSp>
        <p:nvGrpSpPr>
          <p:cNvPr id="5" name="object 5"/>
          <p:cNvGrpSpPr/>
          <p:nvPr/>
        </p:nvGrpSpPr>
        <p:grpSpPr>
          <a:xfrm>
            <a:off x="1512" y="0"/>
            <a:ext cx="2156460" cy="2384425"/>
            <a:chOff x="1512" y="0"/>
            <a:chExt cx="2156460" cy="2384425"/>
          </a:xfrm>
        </p:grpSpPr>
        <p:sp>
          <p:nvSpPr>
            <p:cNvPr id="6" name="object 6"/>
            <p:cNvSpPr/>
            <p:nvPr/>
          </p:nvSpPr>
          <p:spPr>
            <a:xfrm>
              <a:off x="1706462" y="0"/>
              <a:ext cx="451484" cy="389890"/>
            </a:xfrm>
            <a:custGeom>
              <a:avLst/>
              <a:gdLst/>
              <a:ahLst/>
              <a:cxnLst/>
              <a:rect l="l" t="t" r="r" b="b"/>
              <a:pathLst>
                <a:path w="451485" h="389890">
                  <a:moveTo>
                    <a:pt x="451374" y="0"/>
                  </a:moveTo>
                  <a:lnTo>
                    <a:pt x="327853" y="0"/>
                  </a:lnTo>
                  <a:lnTo>
                    <a:pt x="0" y="328147"/>
                  </a:lnTo>
                  <a:lnTo>
                    <a:pt x="61438" y="389582"/>
                  </a:lnTo>
                  <a:lnTo>
                    <a:pt x="451374" y="0"/>
                  </a:lnTo>
                  <a:close/>
                </a:path>
              </a:pathLst>
            </a:custGeom>
            <a:solidFill>
              <a:srgbClr val="6FB0DA"/>
            </a:solidFill>
          </p:spPr>
          <p:txBody>
            <a:bodyPr wrap="square" lIns="0" tIns="0" rIns="0" bIns="0" rtlCol="0"/>
            <a:lstStyle/>
            <a:p/>
          </p:txBody>
        </p:sp>
        <p:sp>
          <p:nvSpPr>
            <p:cNvPr id="7" name="object 7"/>
            <p:cNvSpPr/>
            <p:nvPr/>
          </p:nvSpPr>
          <p:spPr>
            <a:xfrm>
              <a:off x="922592" y="193548"/>
              <a:ext cx="1111250" cy="1111250"/>
            </a:xfrm>
            <a:custGeom>
              <a:avLst/>
              <a:gdLst/>
              <a:ahLst/>
              <a:cxnLst/>
              <a:rect l="l" t="t" r="r" b="b"/>
              <a:pathLst>
                <a:path w="1111250" h="1111250">
                  <a:moveTo>
                    <a:pt x="555997" y="0"/>
                  </a:moveTo>
                  <a:lnTo>
                    <a:pt x="0" y="555604"/>
                  </a:lnTo>
                  <a:lnTo>
                    <a:pt x="555997" y="1111209"/>
                  </a:lnTo>
                  <a:lnTo>
                    <a:pt x="1111197" y="555604"/>
                  </a:lnTo>
                  <a:lnTo>
                    <a:pt x="555997" y="0"/>
                  </a:lnTo>
                  <a:close/>
                </a:path>
              </a:pathLst>
            </a:custGeom>
            <a:solidFill>
              <a:srgbClr val="484C67"/>
            </a:solidFill>
          </p:spPr>
          <p:txBody>
            <a:bodyPr wrap="square" lIns="0" tIns="0" rIns="0" bIns="0" rtlCol="0"/>
            <a:lstStyle/>
            <a:p/>
          </p:txBody>
        </p:sp>
        <p:sp>
          <p:nvSpPr>
            <p:cNvPr id="8" name="object 8"/>
            <p:cNvSpPr/>
            <p:nvPr/>
          </p:nvSpPr>
          <p:spPr>
            <a:xfrm>
              <a:off x="1512" y="322993"/>
              <a:ext cx="1429385" cy="2061210"/>
            </a:xfrm>
            <a:custGeom>
              <a:avLst/>
              <a:gdLst/>
              <a:ahLst/>
              <a:cxnLst/>
              <a:rect l="l" t="t" r="r" b="b"/>
              <a:pathLst>
                <a:path w="1429385" h="2061210">
                  <a:moveTo>
                    <a:pt x="398644" y="0"/>
                  </a:moveTo>
                  <a:lnTo>
                    <a:pt x="0" y="398644"/>
                  </a:lnTo>
                  <a:lnTo>
                    <a:pt x="0" y="1662717"/>
                  </a:lnTo>
                  <a:lnTo>
                    <a:pt x="398644" y="2061054"/>
                  </a:lnTo>
                  <a:lnTo>
                    <a:pt x="1428774" y="1030924"/>
                  </a:lnTo>
                  <a:lnTo>
                    <a:pt x="398644" y="0"/>
                  </a:lnTo>
                  <a:close/>
                </a:path>
              </a:pathLst>
            </a:custGeom>
            <a:solidFill>
              <a:srgbClr val="6FB0DA"/>
            </a:solidFill>
          </p:spPr>
          <p:txBody>
            <a:bodyPr wrap="square" lIns="0" tIns="0" rIns="0" bIns="0" rtlCol="0"/>
            <a:lstStyle/>
            <a:p/>
          </p:txBody>
        </p:sp>
      </p:grpSp>
      <p:sp>
        <p:nvSpPr>
          <p:cNvPr id="9" name="object 9"/>
          <p:cNvSpPr/>
          <p:nvPr/>
        </p:nvSpPr>
        <p:spPr>
          <a:xfrm>
            <a:off x="4247449" y="0"/>
            <a:ext cx="1599565" cy="1703705"/>
          </a:xfrm>
          <a:custGeom>
            <a:avLst/>
            <a:gdLst/>
            <a:ahLst/>
            <a:cxnLst/>
            <a:rect l="l" t="t" r="r" b="b"/>
            <a:pathLst>
              <a:path w="1599564" h="1703705">
                <a:moveTo>
                  <a:pt x="1388727" y="0"/>
                </a:moveTo>
                <a:lnTo>
                  <a:pt x="672847" y="0"/>
                </a:lnTo>
                <a:lnTo>
                  <a:pt x="0" y="672333"/>
                </a:lnTo>
                <a:lnTo>
                  <a:pt x="1030925" y="1703259"/>
                </a:lnTo>
                <a:lnTo>
                  <a:pt x="1599294" y="1134452"/>
                </a:lnTo>
                <a:lnTo>
                  <a:pt x="1599294" y="210568"/>
                </a:lnTo>
                <a:lnTo>
                  <a:pt x="1388727" y="0"/>
                </a:lnTo>
                <a:close/>
              </a:path>
            </a:pathLst>
          </a:custGeom>
          <a:solidFill>
            <a:srgbClr val="484C67"/>
          </a:solidFill>
        </p:spPr>
        <p:txBody>
          <a:bodyPr wrap="square" lIns="0" tIns="0" rIns="0" bIns="0" rtlCol="0"/>
          <a:lstStyle/>
          <a:p/>
        </p:txBody>
      </p:sp>
      <p:sp>
        <p:nvSpPr>
          <p:cNvPr id="10" name="object 10"/>
          <p:cNvSpPr/>
          <p:nvPr/>
        </p:nvSpPr>
        <p:spPr>
          <a:xfrm>
            <a:off x="182483" y="0"/>
            <a:ext cx="1385570" cy="692785"/>
          </a:xfrm>
          <a:custGeom>
            <a:avLst/>
            <a:gdLst/>
            <a:ahLst/>
            <a:cxnLst/>
            <a:rect l="l" t="t" r="r" b="b"/>
            <a:pathLst>
              <a:path w="1385570" h="692785">
                <a:moveTo>
                  <a:pt x="1385427" y="0"/>
                </a:moveTo>
                <a:lnTo>
                  <a:pt x="0" y="0"/>
                </a:lnTo>
                <a:lnTo>
                  <a:pt x="692710" y="692456"/>
                </a:lnTo>
                <a:lnTo>
                  <a:pt x="1385427" y="0"/>
                </a:lnTo>
                <a:close/>
              </a:path>
            </a:pathLst>
          </a:custGeom>
          <a:solidFill>
            <a:srgbClr val="484C67"/>
          </a:solidFill>
        </p:spPr>
        <p:txBody>
          <a:bodyPr wrap="square" lIns="0" tIns="0" rIns="0" bIns="0" rtlCol="0"/>
          <a:lstStyle/>
          <a:p/>
        </p:txBody>
      </p:sp>
      <p:sp>
        <p:nvSpPr>
          <p:cNvPr id="11" name="object 11"/>
          <p:cNvSpPr txBox="1">
            <a:spLocks noGrp="1"/>
          </p:cNvSpPr>
          <p:nvPr>
            <p:ph type="body" idx="1"/>
          </p:nvPr>
        </p:nvSpPr>
        <p:spPr>
          <a:xfrm>
            <a:off x="869950" y="611505"/>
            <a:ext cx="4020820" cy="2042795"/>
          </a:xfrm>
          <a:prstGeom prst="rect">
            <a:avLst/>
          </a:prstGeom>
        </p:spPr>
        <p:txBody>
          <a:bodyPr vert="horz" wrap="square" lIns="0" tIns="11430" rIns="0" bIns="0" rtlCol="0">
            <a:spAutoFit/>
          </a:bodyPr>
          <a:lstStyle/>
          <a:p>
            <a:pPr marL="0" indent="0" algn="l">
              <a:buNone/>
            </a:pPr>
            <a:r>
              <a:rPr lang="en-US" b="1">
                <a:latin typeface="Times New Roman" panose="02020603050405020304" charset="0"/>
                <a:cs typeface="Times New Roman" panose="02020603050405020304" charset="0"/>
                <a:sym typeface="+mn-ea"/>
              </a:rPr>
              <a:t>During my internship, I had the unique opportunity to contribute to the design of a GPS based on the 8052 microcontroller. This experience was particularly exciting for me as it marked my first foray into soldering, a skill I had not previously acquired. I am grateful for the flexibility that allowed me to complete my internship within the school environment, especially given the challenges in securing an external placement. Being immersed in the practical aspects of robotics has been a privilege, and having access to materials under the guidance of grounded and experienced professors enriched my learning experience. Overall, this internship provided a hands-on introduction to hardware design, expanding my skill set in this field.</a:t>
            </a:r>
            <a:endParaRPr spc="25" dirty="0">
              <a:latin typeface="Times New Roman" panose="02020603050405020304" charset="0"/>
              <a:cs typeface="Times New Roman" panose="02020603050405020304" charset="0"/>
            </a:endParaRPr>
          </a:p>
        </p:txBody>
      </p:sp>
      <p:sp>
        <p:nvSpPr>
          <p:cNvPr id="12" name="object 12"/>
          <p:cNvSpPr txBox="1">
            <a:spLocks noGrp="1"/>
          </p:cNvSpPr>
          <p:nvPr>
            <p:ph type="title"/>
          </p:nvPr>
        </p:nvSpPr>
        <p:spPr>
          <a:xfrm>
            <a:off x="2018665" y="48260"/>
            <a:ext cx="1821815" cy="381000"/>
          </a:xfrm>
          <a:prstGeom prst="rect">
            <a:avLst/>
          </a:prstGeom>
        </p:spPr>
        <p:txBody>
          <a:bodyPr vert="horz" wrap="square" lIns="0" tIns="12065" rIns="0" bIns="0" rtlCol="0">
            <a:spAutoFit/>
          </a:bodyPr>
          <a:lstStyle/>
          <a:p>
            <a:pPr marL="12700">
              <a:lnSpc>
                <a:spcPct val="100000"/>
              </a:lnSpc>
              <a:spcBef>
                <a:spcPts val="95"/>
              </a:spcBef>
            </a:pPr>
            <a:r>
              <a:rPr sz="2400" b="1" spc="345" dirty="0">
                <a:latin typeface="Times New Roman" panose="02020603050405020304" charset="0"/>
                <a:cs typeface="Times New Roman" panose="02020603050405020304" charset="0"/>
              </a:rPr>
              <a:t>C</a:t>
            </a:r>
            <a:r>
              <a:rPr sz="2400" b="1" spc="130" dirty="0">
                <a:latin typeface="Times New Roman" panose="02020603050405020304" charset="0"/>
                <a:cs typeface="Times New Roman" panose="02020603050405020304" charset="0"/>
              </a:rPr>
              <a:t>o</a:t>
            </a:r>
            <a:r>
              <a:rPr sz="2400" b="1" spc="100" dirty="0">
                <a:latin typeface="Times New Roman" panose="02020603050405020304" charset="0"/>
                <a:cs typeface="Times New Roman" panose="02020603050405020304" charset="0"/>
              </a:rPr>
              <a:t>nclus</a:t>
            </a:r>
            <a:r>
              <a:rPr sz="2400" b="1" spc="105" dirty="0">
                <a:latin typeface="Times New Roman" panose="02020603050405020304" charset="0"/>
                <a:cs typeface="Times New Roman" panose="02020603050405020304" charset="0"/>
              </a:rPr>
              <a:t>ion</a:t>
            </a:r>
            <a:endParaRPr sz="2400" b="1">
              <a:latin typeface="Times New Roman" panose="02020603050405020304" charset="0"/>
              <a:cs typeface="Times New Roman" panose="02020603050405020304" charset="0"/>
            </a:endParaRPr>
          </a:p>
        </p:txBody>
      </p:sp>
      <p:sp>
        <p:nvSpPr>
          <p:cNvPr id="13" name="object 13"/>
          <p:cNvSpPr/>
          <p:nvPr/>
        </p:nvSpPr>
        <p:spPr>
          <a:xfrm>
            <a:off x="2294953" y="504812"/>
            <a:ext cx="1251585" cy="30480"/>
          </a:xfrm>
          <a:custGeom>
            <a:avLst/>
            <a:gdLst/>
            <a:ahLst/>
            <a:cxnLst/>
            <a:rect l="l" t="t" r="r" b="b"/>
            <a:pathLst>
              <a:path w="1251585" h="30480">
                <a:moveTo>
                  <a:pt x="1251242" y="0"/>
                </a:moveTo>
                <a:lnTo>
                  <a:pt x="0" y="0"/>
                </a:lnTo>
                <a:lnTo>
                  <a:pt x="0" y="30454"/>
                </a:lnTo>
                <a:lnTo>
                  <a:pt x="1251242" y="30454"/>
                </a:lnTo>
                <a:lnTo>
                  <a:pt x="1251242" y="0"/>
                </a:lnTo>
                <a:close/>
              </a:path>
            </a:pathLst>
          </a:custGeom>
          <a:solidFill>
            <a:srgbClr val="6FB0DA"/>
          </a:solidFill>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24449" y="346792"/>
            <a:ext cx="2922656" cy="2427980"/>
            <a:chOff x="2924449" y="346792"/>
            <a:chExt cx="2922656" cy="2427980"/>
          </a:xfrm>
        </p:grpSpPr>
        <p:sp>
          <p:nvSpPr>
            <p:cNvPr id="3" name="object 3"/>
            <p:cNvSpPr/>
            <p:nvPr/>
          </p:nvSpPr>
          <p:spPr>
            <a:xfrm>
              <a:off x="3569360" y="713562"/>
              <a:ext cx="2277745" cy="2061210"/>
            </a:xfrm>
            <a:custGeom>
              <a:avLst/>
              <a:gdLst/>
              <a:ahLst/>
              <a:cxnLst/>
              <a:rect l="l" t="t" r="r" b="b"/>
              <a:pathLst>
                <a:path w="2277745" h="2061210">
                  <a:moveTo>
                    <a:pt x="940117" y="1208417"/>
                  </a:moveTo>
                  <a:lnTo>
                    <a:pt x="556412" y="824699"/>
                  </a:lnTo>
                  <a:lnTo>
                    <a:pt x="0" y="1380299"/>
                  </a:lnTo>
                  <a:lnTo>
                    <a:pt x="384530" y="1764030"/>
                  </a:lnTo>
                  <a:lnTo>
                    <a:pt x="940117" y="1208417"/>
                  </a:lnTo>
                  <a:close/>
                </a:path>
                <a:path w="2277745" h="2061210">
                  <a:moveTo>
                    <a:pt x="2277376" y="396887"/>
                  </a:moveTo>
                  <a:lnTo>
                    <a:pt x="1880641" y="0"/>
                  </a:lnTo>
                  <a:lnTo>
                    <a:pt x="850112" y="1030922"/>
                  </a:lnTo>
                  <a:lnTo>
                    <a:pt x="1880641" y="2061057"/>
                  </a:lnTo>
                  <a:lnTo>
                    <a:pt x="2277376" y="1664474"/>
                  </a:lnTo>
                  <a:lnTo>
                    <a:pt x="2277376" y="396887"/>
                  </a:lnTo>
                  <a:close/>
                </a:path>
              </a:pathLst>
            </a:custGeom>
            <a:solidFill>
              <a:srgbClr val="484C67"/>
            </a:solidFill>
          </p:spPr>
          <p:txBody>
            <a:bodyPr wrap="square" lIns="0" tIns="0" rIns="0" bIns="0" rtlCol="0"/>
            <a:lstStyle/>
            <a:p/>
          </p:txBody>
        </p:sp>
        <p:sp>
          <p:nvSpPr>
            <p:cNvPr id="4" name="object 4"/>
            <p:cNvSpPr/>
            <p:nvPr/>
          </p:nvSpPr>
          <p:spPr>
            <a:xfrm>
              <a:off x="3166567" y="1037983"/>
              <a:ext cx="989965" cy="1086485"/>
            </a:xfrm>
            <a:custGeom>
              <a:avLst/>
              <a:gdLst/>
              <a:ahLst/>
              <a:cxnLst/>
              <a:rect l="l" t="t" r="r" b="b"/>
              <a:pathLst>
                <a:path w="989964" h="1086485">
                  <a:moveTo>
                    <a:pt x="955941" y="61429"/>
                  </a:moveTo>
                  <a:lnTo>
                    <a:pt x="894486" y="0"/>
                  </a:lnTo>
                  <a:lnTo>
                    <a:pt x="0" y="893686"/>
                  </a:lnTo>
                  <a:lnTo>
                    <a:pt x="62230" y="955929"/>
                  </a:lnTo>
                  <a:lnTo>
                    <a:pt x="955941" y="61429"/>
                  </a:lnTo>
                  <a:close/>
                </a:path>
                <a:path w="989964" h="1086485">
                  <a:moveTo>
                    <a:pt x="989584" y="530656"/>
                  </a:moveTo>
                  <a:lnTo>
                    <a:pt x="787323" y="328409"/>
                  </a:lnTo>
                  <a:lnTo>
                    <a:pt x="231736" y="883996"/>
                  </a:lnTo>
                  <a:lnTo>
                    <a:pt x="433971" y="1086269"/>
                  </a:lnTo>
                  <a:lnTo>
                    <a:pt x="989584" y="530656"/>
                  </a:lnTo>
                  <a:close/>
                </a:path>
              </a:pathLst>
            </a:custGeom>
            <a:solidFill>
              <a:srgbClr val="6FB0DA"/>
            </a:solidFill>
          </p:spPr>
          <p:txBody>
            <a:bodyPr wrap="square" lIns="0" tIns="0" rIns="0" bIns="0" rtlCol="0"/>
            <a:lstStyle/>
            <a:p/>
          </p:txBody>
        </p:sp>
        <p:sp>
          <p:nvSpPr>
            <p:cNvPr id="5" name="object 5"/>
            <p:cNvSpPr/>
            <p:nvPr/>
          </p:nvSpPr>
          <p:spPr>
            <a:xfrm>
              <a:off x="2924449" y="346792"/>
              <a:ext cx="566420" cy="566420"/>
            </a:xfrm>
            <a:custGeom>
              <a:avLst/>
              <a:gdLst/>
              <a:ahLst/>
              <a:cxnLst/>
              <a:rect l="l" t="t" r="r" b="b"/>
              <a:pathLst>
                <a:path w="566420" h="566419">
                  <a:moveTo>
                    <a:pt x="282717" y="0"/>
                  </a:moveTo>
                  <a:lnTo>
                    <a:pt x="0" y="282726"/>
                  </a:lnTo>
                  <a:lnTo>
                    <a:pt x="282717" y="566251"/>
                  </a:lnTo>
                  <a:lnTo>
                    <a:pt x="566272" y="282726"/>
                  </a:lnTo>
                  <a:lnTo>
                    <a:pt x="282717" y="0"/>
                  </a:lnTo>
                  <a:close/>
                </a:path>
              </a:pathLst>
            </a:custGeom>
            <a:solidFill>
              <a:srgbClr val="484C67"/>
            </a:solidFill>
          </p:spPr>
          <p:txBody>
            <a:bodyPr wrap="square" lIns="0" tIns="0" rIns="0" bIns="0" rtlCol="0"/>
            <a:lstStyle/>
            <a:p/>
          </p:txBody>
        </p:sp>
        <p:sp>
          <p:nvSpPr>
            <p:cNvPr id="7" name="object 7"/>
            <p:cNvSpPr/>
            <p:nvPr/>
          </p:nvSpPr>
          <p:spPr>
            <a:xfrm>
              <a:off x="4190936" y="346798"/>
              <a:ext cx="1200150" cy="566420"/>
            </a:xfrm>
            <a:custGeom>
              <a:avLst/>
              <a:gdLst/>
              <a:ahLst/>
              <a:cxnLst/>
              <a:rect l="l" t="t" r="r" b="b"/>
              <a:pathLst>
                <a:path w="1200150" h="566419">
                  <a:moveTo>
                    <a:pt x="566254" y="282727"/>
                  </a:moveTo>
                  <a:lnTo>
                    <a:pt x="282727" y="0"/>
                  </a:lnTo>
                  <a:lnTo>
                    <a:pt x="0" y="282727"/>
                  </a:lnTo>
                  <a:lnTo>
                    <a:pt x="282727" y="566254"/>
                  </a:lnTo>
                  <a:lnTo>
                    <a:pt x="566254" y="282727"/>
                  </a:lnTo>
                  <a:close/>
                </a:path>
                <a:path w="1200150" h="566419">
                  <a:moveTo>
                    <a:pt x="1199908" y="282727"/>
                  </a:moveTo>
                  <a:lnTo>
                    <a:pt x="916774" y="0"/>
                  </a:lnTo>
                  <a:lnTo>
                    <a:pt x="633679" y="282727"/>
                  </a:lnTo>
                  <a:lnTo>
                    <a:pt x="916774" y="566254"/>
                  </a:lnTo>
                  <a:lnTo>
                    <a:pt x="1199908" y="282727"/>
                  </a:lnTo>
                  <a:close/>
                </a:path>
              </a:pathLst>
            </a:custGeom>
            <a:solidFill>
              <a:srgbClr val="6FB0DA"/>
            </a:solidFill>
          </p:spPr>
          <p:txBody>
            <a:bodyPr wrap="square" lIns="0" tIns="0" rIns="0" bIns="0" rtlCol="0"/>
            <a:lstStyle/>
            <a:p/>
          </p:txBody>
        </p:sp>
        <p:sp>
          <p:nvSpPr>
            <p:cNvPr id="10" name="object 10"/>
            <p:cNvSpPr/>
            <p:nvPr/>
          </p:nvSpPr>
          <p:spPr>
            <a:xfrm>
              <a:off x="3557290" y="346792"/>
              <a:ext cx="566420" cy="566420"/>
            </a:xfrm>
            <a:custGeom>
              <a:avLst/>
              <a:gdLst/>
              <a:ahLst/>
              <a:cxnLst/>
              <a:rect l="l" t="t" r="r" b="b"/>
              <a:pathLst>
                <a:path w="566420" h="566419">
                  <a:moveTo>
                    <a:pt x="283524" y="0"/>
                  </a:moveTo>
                  <a:lnTo>
                    <a:pt x="0" y="282726"/>
                  </a:lnTo>
                  <a:lnTo>
                    <a:pt x="283524" y="566251"/>
                  </a:lnTo>
                  <a:lnTo>
                    <a:pt x="566287" y="282726"/>
                  </a:lnTo>
                  <a:lnTo>
                    <a:pt x="283524" y="0"/>
                  </a:lnTo>
                  <a:close/>
                </a:path>
              </a:pathLst>
            </a:custGeom>
            <a:solidFill>
              <a:srgbClr val="484C67"/>
            </a:solidFill>
          </p:spPr>
          <p:txBody>
            <a:bodyPr wrap="square" lIns="0" tIns="0" rIns="0" bIns="0" rtlCol="0"/>
            <a:lstStyle/>
            <a:p/>
          </p:txBody>
        </p:sp>
      </p:grpSp>
      <p:sp>
        <p:nvSpPr>
          <p:cNvPr id="14" name="object 14"/>
          <p:cNvSpPr txBox="1">
            <a:spLocks noGrp="1"/>
          </p:cNvSpPr>
          <p:nvPr>
            <p:ph type="title"/>
          </p:nvPr>
        </p:nvSpPr>
        <p:spPr>
          <a:xfrm>
            <a:off x="711336" y="602935"/>
            <a:ext cx="1958339" cy="653415"/>
          </a:xfrm>
          <a:prstGeom prst="rect">
            <a:avLst/>
          </a:prstGeom>
        </p:spPr>
        <p:txBody>
          <a:bodyPr vert="horz" wrap="square" lIns="0" tIns="15240" rIns="0" bIns="0" rtlCol="0">
            <a:spAutoFit/>
          </a:bodyPr>
          <a:lstStyle/>
          <a:p>
            <a:pPr marL="12700">
              <a:lnSpc>
                <a:spcPct val="100000"/>
              </a:lnSpc>
              <a:spcBef>
                <a:spcPts val="120"/>
              </a:spcBef>
            </a:pPr>
            <a:r>
              <a:rPr lang="en-US" sz="4150" spc="135" dirty="0"/>
              <a:t>Q&amp;A</a:t>
            </a:r>
            <a:r>
              <a:rPr sz="4150" spc="135" dirty="0"/>
              <a:t>!</a:t>
            </a:r>
            <a:endParaRPr sz="4150"/>
          </a:p>
        </p:txBody>
      </p:sp>
      <p:sp>
        <p:nvSpPr>
          <p:cNvPr id="16" name="object 16"/>
          <p:cNvSpPr/>
          <p:nvPr/>
        </p:nvSpPr>
        <p:spPr>
          <a:xfrm>
            <a:off x="732650" y="1385951"/>
            <a:ext cx="1927225" cy="30480"/>
          </a:xfrm>
          <a:custGeom>
            <a:avLst/>
            <a:gdLst/>
            <a:ahLst/>
            <a:cxnLst/>
            <a:rect l="l" t="t" r="r" b="b"/>
            <a:pathLst>
              <a:path w="1927225" h="30480">
                <a:moveTo>
                  <a:pt x="1927110" y="0"/>
                </a:moveTo>
                <a:lnTo>
                  <a:pt x="0" y="0"/>
                </a:lnTo>
                <a:lnTo>
                  <a:pt x="0" y="30441"/>
                </a:lnTo>
                <a:lnTo>
                  <a:pt x="1927110" y="30441"/>
                </a:lnTo>
                <a:lnTo>
                  <a:pt x="1927110" y="0"/>
                </a:lnTo>
                <a:close/>
              </a:path>
            </a:pathLst>
          </a:custGeom>
          <a:solidFill>
            <a:srgbClr val="6FB0DA"/>
          </a:solidFill>
        </p:spPr>
        <p:txBody>
          <a:bodyPr wrap="square" lIns="0" tIns="0" rIns="0" bIns="0" rtlCol="0"/>
          <a:lstStyle/>
          <a:p/>
        </p:txBody>
      </p:sp>
      <p:grpSp>
        <p:nvGrpSpPr>
          <p:cNvPr id="22" name="object 3"/>
          <p:cNvGrpSpPr/>
          <p:nvPr/>
        </p:nvGrpSpPr>
        <p:grpSpPr>
          <a:xfrm flipH="1">
            <a:off x="3460357" y="0"/>
            <a:ext cx="2413000" cy="3288029"/>
            <a:chOff x="1512" y="0"/>
            <a:chExt cx="2413000" cy="3288029"/>
          </a:xfrm>
        </p:grpSpPr>
        <p:sp>
          <p:nvSpPr>
            <p:cNvPr id="23" name="object 4"/>
            <p:cNvSpPr/>
            <p:nvPr/>
          </p:nvSpPr>
          <p:spPr>
            <a:xfrm>
              <a:off x="317647" y="2034374"/>
              <a:ext cx="2061210" cy="1254125"/>
            </a:xfrm>
            <a:custGeom>
              <a:avLst/>
              <a:gdLst/>
              <a:ahLst/>
              <a:cxnLst/>
              <a:rect l="l" t="t" r="r" b="b"/>
              <a:pathLst>
                <a:path w="2061210" h="1254125">
                  <a:moveTo>
                    <a:pt x="1030922" y="0"/>
                  </a:moveTo>
                  <a:lnTo>
                    <a:pt x="0" y="1030520"/>
                  </a:lnTo>
                  <a:lnTo>
                    <a:pt x="223138" y="1253572"/>
                  </a:lnTo>
                  <a:lnTo>
                    <a:pt x="1838088" y="1253572"/>
                  </a:lnTo>
                  <a:lnTo>
                    <a:pt x="2061054" y="1030520"/>
                  </a:lnTo>
                  <a:lnTo>
                    <a:pt x="1030922" y="0"/>
                  </a:lnTo>
                  <a:close/>
                </a:path>
              </a:pathLst>
            </a:custGeom>
            <a:solidFill>
              <a:srgbClr val="484C67"/>
            </a:solidFill>
          </p:spPr>
          <p:txBody>
            <a:bodyPr wrap="square" lIns="0" tIns="0" rIns="0" bIns="0" rtlCol="0"/>
            <a:p/>
          </p:txBody>
        </p:sp>
        <p:sp>
          <p:nvSpPr>
            <p:cNvPr id="24" name="object 5"/>
            <p:cNvSpPr/>
            <p:nvPr/>
          </p:nvSpPr>
          <p:spPr>
            <a:xfrm>
              <a:off x="1512" y="957239"/>
              <a:ext cx="1294765" cy="2061210"/>
            </a:xfrm>
            <a:custGeom>
              <a:avLst/>
              <a:gdLst/>
              <a:ahLst/>
              <a:cxnLst/>
              <a:rect l="l" t="t" r="r" b="b"/>
              <a:pathLst>
                <a:path w="1294765" h="2061210">
                  <a:moveTo>
                    <a:pt x="263949" y="0"/>
                  </a:moveTo>
                  <a:lnTo>
                    <a:pt x="0" y="264053"/>
                  </a:lnTo>
                  <a:lnTo>
                    <a:pt x="0" y="1797205"/>
                  </a:lnTo>
                  <a:lnTo>
                    <a:pt x="263949" y="2061054"/>
                  </a:lnTo>
                  <a:lnTo>
                    <a:pt x="1294482" y="1030925"/>
                  </a:lnTo>
                  <a:lnTo>
                    <a:pt x="263949" y="0"/>
                  </a:lnTo>
                  <a:close/>
                </a:path>
              </a:pathLst>
            </a:custGeom>
            <a:solidFill>
              <a:srgbClr val="6FB0DA"/>
            </a:solidFill>
          </p:spPr>
          <p:txBody>
            <a:bodyPr wrap="square" lIns="0" tIns="0" rIns="0" bIns="0" rtlCol="0"/>
            <a:p/>
          </p:txBody>
        </p:sp>
        <p:pic>
          <p:nvPicPr>
            <p:cNvPr id="25" name="object 6"/>
            <p:cNvPicPr/>
            <p:nvPr/>
          </p:nvPicPr>
          <p:blipFill>
            <a:blip r:embed="rId1" cstate="print"/>
            <a:stretch>
              <a:fillRect/>
            </a:stretch>
          </p:blipFill>
          <p:spPr>
            <a:xfrm>
              <a:off x="377321" y="0"/>
              <a:ext cx="2036670" cy="1933538"/>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41769" y="0"/>
            <a:ext cx="1805305" cy="1833245"/>
            <a:chOff x="4041769" y="0"/>
            <a:chExt cx="1805305" cy="1833245"/>
          </a:xfrm>
        </p:grpSpPr>
        <p:sp>
          <p:nvSpPr>
            <p:cNvPr id="3" name="object 3"/>
            <p:cNvSpPr/>
            <p:nvPr/>
          </p:nvSpPr>
          <p:spPr>
            <a:xfrm>
              <a:off x="5234726" y="893420"/>
              <a:ext cx="612140" cy="939800"/>
            </a:xfrm>
            <a:custGeom>
              <a:avLst/>
              <a:gdLst/>
              <a:ahLst/>
              <a:cxnLst/>
              <a:rect l="l" t="t" r="r" b="b"/>
              <a:pathLst>
                <a:path w="612139" h="939800">
                  <a:moveTo>
                    <a:pt x="555985" y="0"/>
                  </a:moveTo>
                  <a:lnTo>
                    <a:pt x="0" y="555604"/>
                  </a:lnTo>
                  <a:lnTo>
                    <a:pt x="383987" y="939332"/>
                  </a:lnTo>
                  <a:lnTo>
                    <a:pt x="612022" y="711465"/>
                  </a:lnTo>
                  <a:lnTo>
                    <a:pt x="612022" y="55994"/>
                  </a:lnTo>
                  <a:lnTo>
                    <a:pt x="555985" y="0"/>
                  </a:lnTo>
                  <a:close/>
                </a:path>
              </a:pathLst>
            </a:custGeom>
            <a:solidFill>
              <a:srgbClr val="484C67"/>
            </a:solidFill>
          </p:spPr>
          <p:txBody>
            <a:bodyPr wrap="square" lIns="0" tIns="0" rIns="0" bIns="0" rtlCol="0"/>
            <a:lstStyle/>
            <a:p/>
          </p:txBody>
        </p:sp>
        <p:sp>
          <p:nvSpPr>
            <p:cNvPr id="4" name="object 4"/>
            <p:cNvSpPr/>
            <p:nvPr/>
          </p:nvSpPr>
          <p:spPr>
            <a:xfrm>
              <a:off x="4041762" y="12"/>
              <a:ext cx="1805305" cy="1479550"/>
            </a:xfrm>
            <a:custGeom>
              <a:avLst/>
              <a:gdLst/>
              <a:ahLst/>
              <a:cxnLst/>
              <a:rect l="l" t="t" r="r" b="b"/>
              <a:pathLst>
                <a:path w="1805304" h="1479550">
                  <a:moveTo>
                    <a:pt x="1779358" y="923798"/>
                  </a:moveTo>
                  <a:lnTo>
                    <a:pt x="1577733" y="721537"/>
                  </a:lnTo>
                  <a:lnTo>
                    <a:pt x="1021753" y="1277137"/>
                  </a:lnTo>
                  <a:lnTo>
                    <a:pt x="1223352" y="1479397"/>
                  </a:lnTo>
                  <a:lnTo>
                    <a:pt x="1779358" y="923798"/>
                  </a:lnTo>
                  <a:close/>
                </a:path>
                <a:path w="1805304" h="1479550">
                  <a:moveTo>
                    <a:pt x="1804962" y="0"/>
                  </a:moveTo>
                  <a:lnTo>
                    <a:pt x="0" y="0"/>
                  </a:lnTo>
                  <a:lnTo>
                    <a:pt x="983132" y="983132"/>
                  </a:lnTo>
                  <a:lnTo>
                    <a:pt x="1804962" y="161290"/>
                  </a:lnTo>
                  <a:lnTo>
                    <a:pt x="1804962" y="0"/>
                  </a:lnTo>
                  <a:close/>
                </a:path>
              </a:pathLst>
            </a:custGeom>
            <a:solidFill>
              <a:srgbClr val="6FB0DA"/>
            </a:solidFill>
          </p:spPr>
          <p:txBody>
            <a:bodyPr wrap="square" lIns="0" tIns="0" rIns="0" bIns="0" rtlCol="0"/>
            <a:lstStyle/>
            <a:p/>
          </p:txBody>
        </p:sp>
      </p:grpSp>
      <p:sp>
        <p:nvSpPr>
          <p:cNvPr id="5" name="object 5"/>
          <p:cNvSpPr/>
          <p:nvPr/>
        </p:nvSpPr>
        <p:spPr>
          <a:xfrm>
            <a:off x="4815809" y="2133469"/>
            <a:ext cx="1031240" cy="1155065"/>
          </a:xfrm>
          <a:custGeom>
            <a:avLst/>
            <a:gdLst/>
            <a:ahLst/>
            <a:cxnLst/>
            <a:rect l="l" t="t" r="r" b="b"/>
            <a:pathLst>
              <a:path w="1031239" h="1155064">
                <a:moveTo>
                  <a:pt x="1030528" y="0"/>
                </a:moveTo>
                <a:lnTo>
                  <a:pt x="0" y="1030926"/>
                </a:lnTo>
                <a:lnTo>
                  <a:pt x="123599" y="1154477"/>
                </a:lnTo>
                <a:lnTo>
                  <a:pt x="1030936" y="1154477"/>
                </a:lnTo>
                <a:lnTo>
                  <a:pt x="1030936" y="408"/>
                </a:lnTo>
                <a:lnTo>
                  <a:pt x="1030528" y="0"/>
                </a:lnTo>
                <a:close/>
              </a:path>
            </a:pathLst>
          </a:custGeom>
          <a:solidFill>
            <a:srgbClr val="6FB0DA"/>
          </a:solidFill>
        </p:spPr>
        <p:txBody>
          <a:bodyPr wrap="square" lIns="0" tIns="0" rIns="0" bIns="0" rtlCol="0"/>
          <a:lstStyle/>
          <a:p/>
        </p:txBody>
      </p:sp>
      <p:grpSp>
        <p:nvGrpSpPr>
          <p:cNvPr id="6" name="object 6"/>
          <p:cNvGrpSpPr/>
          <p:nvPr/>
        </p:nvGrpSpPr>
        <p:grpSpPr>
          <a:xfrm>
            <a:off x="3710878" y="260676"/>
            <a:ext cx="2136140" cy="2820035"/>
            <a:chOff x="3710878" y="260676"/>
            <a:chExt cx="2136140" cy="2820035"/>
          </a:xfrm>
        </p:grpSpPr>
        <p:sp>
          <p:nvSpPr>
            <p:cNvPr id="7" name="object 7"/>
            <p:cNvSpPr/>
            <p:nvPr/>
          </p:nvSpPr>
          <p:spPr>
            <a:xfrm>
              <a:off x="5069921" y="260676"/>
              <a:ext cx="777240" cy="838835"/>
            </a:xfrm>
            <a:custGeom>
              <a:avLst/>
              <a:gdLst/>
              <a:ahLst/>
              <a:cxnLst/>
              <a:rect l="l" t="t" r="r" b="b"/>
              <a:pathLst>
                <a:path w="777239" h="838835">
                  <a:moveTo>
                    <a:pt x="776834" y="0"/>
                  </a:moveTo>
                  <a:lnTo>
                    <a:pt x="0" y="776847"/>
                  </a:lnTo>
                  <a:lnTo>
                    <a:pt x="62240" y="838295"/>
                  </a:lnTo>
                  <a:lnTo>
                    <a:pt x="776834" y="123688"/>
                  </a:lnTo>
                  <a:lnTo>
                    <a:pt x="776834" y="0"/>
                  </a:lnTo>
                  <a:close/>
                </a:path>
              </a:pathLst>
            </a:custGeom>
            <a:solidFill>
              <a:srgbClr val="6FB0DA"/>
            </a:solidFill>
          </p:spPr>
          <p:txBody>
            <a:bodyPr wrap="square" lIns="0" tIns="0" rIns="0" bIns="0" rtlCol="0"/>
            <a:lstStyle/>
            <a:p/>
          </p:txBody>
        </p:sp>
        <p:pic>
          <p:nvPicPr>
            <p:cNvPr id="8" name="object 8"/>
            <p:cNvPicPr/>
            <p:nvPr/>
          </p:nvPicPr>
          <p:blipFill>
            <a:blip r:embed="rId1" cstate="print"/>
            <a:stretch>
              <a:fillRect/>
            </a:stretch>
          </p:blipFill>
          <p:spPr>
            <a:xfrm>
              <a:off x="3710878" y="1043964"/>
              <a:ext cx="2036643" cy="2036670"/>
            </a:xfrm>
            <a:prstGeom prst="rect">
              <a:avLst/>
            </a:prstGeom>
          </p:spPr>
        </p:pic>
      </p:grpSp>
      <p:sp>
        <p:nvSpPr>
          <p:cNvPr id="9" name="object 9"/>
          <p:cNvSpPr txBox="1">
            <a:spLocks noGrp="1"/>
          </p:cNvSpPr>
          <p:nvPr>
            <p:ph type="title"/>
          </p:nvPr>
        </p:nvSpPr>
        <p:spPr>
          <a:xfrm>
            <a:off x="1607185" y="352425"/>
            <a:ext cx="2103755" cy="351790"/>
          </a:xfrm>
          <a:prstGeom prst="rect">
            <a:avLst/>
          </a:prstGeom>
        </p:spPr>
        <p:txBody>
          <a:bodyPr vert="horz" wrap="square" lIns="0" tIns="13335" rIns="0" bIns="0" rtlCol="0">
            <a:spAutoFit/>
          </a:bodyPr>
          <a:lstStyle/>
          <a:p>
            <a:pPr marL="12700" algn="ctr">
              <a:lnSpc>
                <a:spcPct val="100000"/>
              </a:lnSpc>
              <a:spcBef>
                <a:spcPts val="105"/>
              </a:spcBef>
            </a:pPr>
            <a:r>
              <a:rPr sz="2200" b="1" spc="90" dirty="0">
                <a:latin typeface="Times New Roman" panose="02020603050405020304" charset="0"/>
                <a:cs typeface="Times New Roman" panose="02020603050405020304" charset="0"/>
              </a:rPr>
              <a:t>Introduction</a:t>
            </a:r>
            <a:endParaRPr sz="2200" b="1" spc="90" dirty="0">
              <a:latin typeface="Times New Roman" panose="02020603050405020304" charset="0"/>
              <a:cs typeface="Times New Roman" panose="02020603050405020304" charset="0"/>
            </a:endParaRPr>
          </a:p>
        </p:txBody>
      </p:sp>
      <p:sp>
        <p:nvSpPr>
          <p:cNvPr id="11" name="object 11"/>
          <p:cNvSpPr txBox="1"/>
          <p:nvPr/>
        </p:nvSpPr>
        <p:spPr>
          <a:xfrm>
            <a:off x="937895" y="1099820"/>
            <a:ext cx="2743835" cy="881380"/>
          </a:xfrm>
          <a:prstGeom prst="rect">
            <a:avLst/>
          </a:prstGeom>
        </p:spPr>
        <p:txBody>
          <a:bodyPr vert="horz" wrap="square" lIns="0" tIns="12065" rIns="0" bIns="0" rtlCol="0">
            <a:spAutoFit/>
          </a:bodyPr>
          <a:lstStyle/>
          <a:p>
            <a:pPr marL="12700" marR="5080" indent="38735" algn="l">
              <a:lnSpc>
                <a:spcPct val="101000"/>
              </a:lnSpc>
              <a:spcBef>
                <a:spcPts val="95"/>
              </a:spcBef>
            </a:pPr>
            <a:r>
              <a:rPr sz="1400" b="1" spc="-5" dirty="0">
                <a:solidFill>
                  <a:schemeClr val="bg1"/>
                </a:solidFill>
                <a:latin typeface="Times New Roman" panose="02020603050405020304" charset="0"/>
                <a:cs typeface="Times New Roman" panose="02020603050405020304" charset="0"/>
              </a:rPr>
              <a:t>In</a:t>
            </a:r>
            <a:r>
              <a:rPr sz="1400" b="1" spc="-55" dirty="0">
                <a:solidFill>
                  <a:schemeClr val="bg1"/>
                </a:solidFill>
                <a:latin typeface="Times New Roman" panose="02020603050405020304" charset="0"/>
                <a:cs typeface="Times New Roman" panose="02020603050405020304" charset="0"/>
              </a:rPr>
              <a:t> </a:t>
            </a:r>
            <a:r>
              <a:rPr sz="1400" b="1" spc="-25" dirty="0">
                <a:solidFill>
                  <a:schemeClr val="bg1"/>
                </a:solidFill>
                <a:latin typeface="Times New Roman" panose="02020603050405020304" charset="0"/>
                <a:cs typeface="Times New Roman" panose="02020603050405020304" charset="0"/>
              </a:rPr>
              <a:t>this</a:t>
            </a:r>
            <a:r>
              <a:rPr sz="1400" b="1" spc="-55" dirty="0">
                <a:solidFill>
                  <a:schemeClr val="bg1"/>
                </a:solidFill>
                <a:latin typeface="Times New Roman" panose="02020603050405020304" charset="0"/>
                <a:cs typeface="Times New Roman" panose="02020603050405020304" charset="0"/>
              </a:rPr>
              <a:t> </a:t>
            </a:r>
            <a:r>
              <a:rPr sz="1400" b="1" spc="-15" dirty="0">
                <a:solidFill>
                  <a:schemeClr val="bg1"/>
                </a:solidFill>
                <a:latin typeface="Times New Roman" panose="02020603050405020304" charset="0"/>
                <a:cs typeface="Times New Roman" panose="02020603050405020304" charset="0"/>
              </a:rPr>
              <a:t>presentation,</a:t>
            </a:r>
            <a:r>
              <a:rPr sz="1400" b="1" spc="-50" dirty="0">
                <a:solidFill>
                  <a:schemeClr val="bg1"/>
                </a:solidFill>
                <a:latin typeface="Times New Roman" panose="02020603050405020304" charset="0"/>
                <a:cs typeface="Times New Roman" panose="02020603050405020304" charset="0"/>
              </a:rPr>
              <a:t> </a:t>
            </a:r>
            <a:r>
              <a:rPr sz="1400" b="1" spc="10" dirty="0">
                <a:solidFill>
                  <a:schemeClr val="bg1"/>
                </a:solidFill>
                <a:latin typeface="Times New Roman" panose="02020603050405020304" charset="0"/>
                <a:cs typeface="Times New Roman" panose="02020603050405020304" charset="0"/>
              </a:rPr>
              <a:t>we</a:t>
            </a:r>
            <a:r>
              <a:rPr sz="1400" b="1" spc="-55" dirty="0">
                <a:solidFill>
                  <a:schemeClr val="bg1"/>
                </a:solidFill>
                <a:latin typeface="Times New Roman" panose="02020603050405020304" charset="0"/>
                <a:cs typeface="Times New Roman" panose="02020603050405020304" charset="0"/>
              </a:rPr>
              <a:t> </a:t>
            </a:r>
            <a:r>
              <a:rPr lang="en-US" sz="1400" b="1" spc="-25" dirty="0">
                <a:solidFill>
                  <a:schemeClr val="bg1"/>
                </a:solidFill>
                <a:latin typeface="Times New Roman" panose="02020603050405020304" charset="0"/>
                <a:cs typeface="Times New Roman" panose="02020603050405020304" charset="0"/>
              </a:rPr>
              <a:t>talk about the project undertaken during the internship:</a:t>
            </a:r>
            <a:r>
              <a:rPr sz="1400" b="1" spc="-20" dirty="0">
                <a:solidFill>
                  <a:schemeClr val="bg1"/>
                </a:solidFill>
                <a:latin typeface="Times New Roman" panose="02020603050405020304" charset="0"/>
                <a:cs typeface="Times New Roman" panose="02020603050405020304" charset="0"/>
              </a:rPr>
              <a:t> </a:t>
            </a:r>
            <a:r>
              <a:rPr sz="1400" b="1" spc="-285" dirty="0">
                <a:solidFill>
                  <a:schemeClr val="bg1"/>
                </a:solidFill>
                <a:latin typeface="Times New Roman" panose="02020603050405020304" charset="0"/>
                <a:cs typeface="Times New Roman" panose="02020603050405020304" charset="0"/>
              </a:rPr>
              <a:t> </a:t>
            </a:r>
            <a:r>
              <a:rPr sz="1400" b="1" spc="-10" dirty="0">
                <a:solidFill>
                  <a:schemeClr val="bg1"/>
                </a:solidFill>
                <a:latin typeface="Times New Roman" panose="02020603050405020304" charset="0"/>
                <a:cs typeface="Times New Roman" panose="02020603050405020304" charset="0"/>
              </a:rPr>
              <a:t>th</a:t>
            </a:r>
            <a:r>
              <a:rPr sz="1400" b="1" spc="-5" dirty="0">
                <a:solidFill>
                  <a:schemeClr val="bg1"/>
                </a:solidFill>
                <a:latin typeface="Times New Roman" panose="02020603050405020304" charset="0"/>
                <a:cs typeface="Times New Roman" panose="02020603050405020304" charset="0"/>
              </a:rPr>
              <a:t>e</a:t>
            </a:r>
            <a:r>
              <a:rPr sz="1400" b="1" spc="-55" dirty="0">
                <a:solidFill>
                  <a:schemeClr val="bg1"/>
                </a:solidFill>
                <a:latin typeface="Times New Roman" panose="02020603050405020304" charset="0"/>
                <a:cs typeface="Times New Roman" panose="02020603050405020304" charset="0"/>
              </a:rPr>
              <a:t> </a:t>
            </a:r>
            <a:r>
              <a:rPr sz="1400" b="1" spc="20" dirty="0">
                <a:solidFill>
                  <a:schemeClr val="bg1"/>
                </a:solidFill>
                <a:latin typeface="Times New Roman" panose="02020603050405020304" charset="0"/>
                <a:cs typeface="Times New Roman" panose="02020603050405020304" charset="0"/>
              </a:rPr>
              <a:t>GPS</a:t>
            </a:r>
            <a:r>
              <a:rPr sz="1400" b="1" spc="-55" dirty="0">
                <a:solidFill>
                  <a:schemeClr val="bg1"/>
                </a:solidFill>
                <a:latin typeface="Times New Roman" panose="02020603050405020304" charset="0"/>
                <a:cs typeface="Times New Roman" panose="02020603050405020304" charset="0"/>
              </a:rPr>
              <a:t> </a:t>
            </a:r>
            <a:r>
              <a:rPr sz="1400" b="1" spc="-25" dirty="0">
                <a:solidFill>
                  <a:schemeClr val="bg1"/>
                </a:solidFill>
                <a:latin typeface="Times New Roman" panose="02020603050405020304" charset="0"/>
                <a:cs typeface="Times New Roman" panose="02020603050405020304" charset="0"/>
              </a:rPr>
              <a:t>design</a:t>
            </a:r>
            <a:r>
              <a:rPr sz="1400" b="1" spc="-55" dirty="0">
                <a:solidFill>
                  <a:schemeClr val="bg1"/>
                </a:solidFill>
                <a:latin typeface="Times New Roman" panose="02020603050405020304" charset="0"/>
                <a:cs typeface="Times New Roman" panose="02020603050405020304" charset="0"/>
              </a:rPr>
              <a:t> </a:t>
            </a:r>
            <a:r>
              <a:rPr sz="1400" b="1" spc="-10" dirty="0">
                <a:solidFill>
                  <a:schemeClr val="bg1"/>
                </a:solidFill>
                <a:latin typeface="Times New Roman" panose="02020603050405020304" charset="0"/>
                <a:cs typeface="Times New Roman" panose="02020603050405020304" charset="0"/>
              </a:rPr>
              <a:t>with</a:t>
            </a:r>
            <a:r>
              <a:rPr sz="1400" b="1" spc="-55" dirty="0">
                <a:solidFill>
                  <a:schemeClr val="bg1"/>
                </a:solidFill>
                <a:latin typeface="Times New Roman" panose="02020603050405020304" charset="0"/>
                <a:cs typeface="Times New Roman" panose="02020603050405020304" charset="0"/>
              </a:rPr>
              <a:t> </a:t>
            </a:r>
            <a:r>
              <a:rPr sz="1400" b="1" spc="-45" dirty="0">
                <a:solidFill>
                  <a:schemeClr val="bg1"/>
                </a:solidFill>
                <a:latin typeface="Times New Roman" panose="02020603050405020304" charset="0"/>
                <a:cs typeface="Times New Roman" panose="02020603050405020304" charset="0"/>
              </a:rPr>
              <a:t>8051  </a:t>
            </a:r>
            <a:r>
              <a:rPr sz="1400" b="1" spc="-15" dirty="0">
                <a:solidFill>
                  <a:schemeClr val="bg1"/>
                </a:solidFill>
                <a:latin typeface="Times New Roman" panose="02020603050405020304" charset="0"/>
                <a:cs typeface="Times New Roman" panose="02020603050405020304" charset="0"/>
              </a:rPr>
              <a:t>Microcontroller</a:t>
            </a:r>
            <a:r>
              <a:rPr lang="en-US" sz="1400" b="1" spc="-15" dirty="0">
                <a:solidFill>
                  <a:schemeClr val="bg1"/>
                </a:solidFill>
                <a:latin typeface="Times New Roman" panose="02020603050405020304" charset="0"/>
                <a:cs typeface="Times New Roman" panose="02020603050405020304" charset="0"/>
              </a:rPr>
              <a:t>.</a:t>
            </a:r>
            <a:endParaRPr sz="1400" b="1" spc="-20" dirty="0">
              <a:solidFill>
                <a:schemeClr val="bg1"/>
              </a:solidFill>
              <a:latin typeface="Times New Roman" panose="02020603050405020304" charset="0"/>
              <a:cs typeface="Times New Roman" panose="02020603050405020304" charset="0"/>
            </a:endParaRPr>
          </a:p>
        </p:txBody>
      </p:sp>
      <p:sp>
        <p:nvSpPr>
          <p:cNvPr id="12" name="object 12"/>
          <p:cNvSpPr/>
          <p:nvPr/>
        </p:nvSpPr>
        <p:spPr>
          <a:xfrm>
            <a:off x="2025624" y="818159"/>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p:txBody>
      </p:sp>
      <p:grpSp>
        <p:nvGrpSpPr>
          <p:cNvPr id="13" name="object 13"/>
          <p:cNvGrpSpPr/>
          <p:nvPr/>
        </p:nvGrpSpPr>
        <p:grpSpPr>
          <a:xfrm>
            <a:off x="1512" y="219283"/>
            <a:ext cx="1235075" cy="3068955"/>
            <a:chOff x="1512" y="219283"/>
            <a:chExt cx="1235075" cy="3068955"/>
          </a:xfrm>
        </p:grpSpPr>
        <p:sp>
          <p:nvSpPr>
            <p:cNvPr id="14" name="object 14"/>
            <p:cNvSpPr/>
            <p:nvPr/>
          </p:nvSpPr>
          <p:spPr>
            <a:xfrm>
              <a:off x="1512" y="219283"/>
              <a:ext cx="936625" cy="1873250"/>
            </a:xfrm>
            <a:custGeom>
              <a:avLst/>
              <a:gdLst/>
              <a:ahLst/>
              <a:cxnLst/>
              <a:rect l="l" t="t" r="r" b="b"/>
              <a:pathLst>
                <a:path w="936625" h="1873250">
                  <a:moveTo>
                    <a:pt x="0" y="0"/>
                  </a:moveTo>
                  <a:lnTo>
                    <a:pt x="0" y="1873071"/>
                  </a:lnTo>
                  <a:lnTo>
                    <a:pt x="936546" y="936170"/>
                  </a:lnTo>
                  <a:lnTo>
                    <a:pt x="0" y="0"/>
                  </a:lnTo>
                  <a:close/>
                </a:path>
              </a:pathLst>
            </a:custGeom>
            <a:solidFill>
              <a:srgbClr val="484C67"/>
            </a:solidFill>
          </p:spPr>
          <p:txBody>
            <a:bodyPr wrap="square" lIns="0" tIns="0" rIns="0" bIns="0" rtlCol="0"/>
            <a:lstStyle/>
            <a:p/>
          </p:txBody>
        </p:sp>
        <p:sp>
          <p:nvSpPr>
            <p:cNvPr id="15" name="object 15"/>
            <p:cNvSpPr/>
            <p:nvPr/>
          </p:nvSpPr>
          <p:spPr>
            <a:xfrm>
              <a:off x="1512" y="1987070"/>
              <a:ext cx="1235075" cy="1301115"/>
            </a:xfrm>
            <a:custGeom>
              <a:avLst/>
              <a:gdLst/>
              <a:ahLst/>
              <a:cxnLst/>
              <a:rect l="l" t="t" r="r" b="b"/>
              <a:pathLst>
                <a:path w="1235075" h="1301114">
                  <a:moveTo>
                    <a:pt x="204454" y="0"/>
                  </a:moveTo>
                  <a:lnTo>
                    <a:pt x="0" y="204451"/>
                  </a:lnTo>
                  <a:lnTo>
                    <a:pt x="0" y="1300876"/>
                  </a:lnTo>
                  <a:lnTo>
                    <a:pt x="964623" y="1300876"/>
                  </a:lnTo>
                  <a:lnTo>
                    <a:pt x="1234976" y="1030520"/>
                  </a:lnTo>
                  <a:lnTo>
                    <a:pt x="204454" y="0"/>
                  </a:lnTo>
                  <a:close/>
                </a:path>
              </a:pathLst>
            </a:custGeom>
            <a:solidFill>
              <a:srgbClr val="6FB0DA"/>
            </a:solidFill>
          </p:spPr>
          <p:txBody>
            <a:bodyPr wrap="square" lIns="0" tIns="0" rIns="0" bIns="0" rtlCol="0"/>
            <a:lstStyle/>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729" y="-635"/>
            <a:ext cx="5842635" cy="3288029"/>
            <a:chOff x="3204" y="0"/>
            <a:chExt cx="5842635" cy="3288029"/>
          </a:xfrm>
        </p:grpSpPr>
        <p:pic>
          <p:nvPicPr>
            <p:cNvPr id="3" name="object 3"/>
            <p:cNvPicPr/>
            <p:nvPr/>
          </p:nvPicPr>
          <p:blipFill>
            <a:blip r:embed="rId1" cstate="print"/>
            <a:stretch>
              <a:fillRect/>
            </a:stretch>
          </p:blipFill>
          <p:spPr>
            <a:xfrm>
              <a:off x="3204" y="1867"/>
              <a:ext cx="5842190" cy="3286079"/>
            </a:xfrm>
            <a:prstGeom prst="rect">
              <a:avLst/>
            </a:prstGeom>
          </p:spPr>
        </p:pic>
        <p:sp>
          <p:nvSpPr>
            <p:cNvPr id="4" name="object 4"/>
            <p:cNvSpPr/>
            <p:nvPr/>
          </p:nvSpPr>
          <p:spPr>
            <a:xfrm>
              <a:off x="3149742" y="404704"/>
              <a:ext cx="2061210" cy="2061210"/>
            </a:xfrm>
            <a:custGeom>
              <a:avLst/>
              <a:gdLst/>
              <a:ahLst/>
              <a:cxnLst/>
              <a:rect l="l" t="t" r="r" b="b"/>
              <a:pathLst>
                <a:path w="2061210" h="2061210">
                  <a:moveTo>
                    <a:pt x="1030528" y="0"/>
                  </a:moveTo>
                  <a:lnTo>
                    <a:pt x="0" y="1030129"/>
                  </a:lnTo>
                  <a:lnTo>
                    <a:pt x="1030528" y="2061057"/>
                  </a:lnTo>
                  <a:lnTo>
                    <a:pt x="2061057" y="1030129"/>
                  </a:lnTo>
                  <a:lnTo>
                    <a:pt x="1030528" y="0"/>
                  </a:lnTo>
                  <a:close/>
                </a:path>
              </a:pathLst>
            </a:custGeom>
            <a:solidFill>
              <a:srgbClr val="484C67"/>
            </a:solidFill>
          </p:spPr>
          <p:txBody>
            <a:bodyPr wrap="square" lIns="0" tIns="0" rIns="0" bIns="0" rtlCol="0"/>
            <a:lstStyle/>
            <a:p/>
          </p:txBody>
        </p:sp>
        <p:sp>
          <p:nvSpPr>
            <p:cNvPr id="5" name="object 5"/>
            <p:cNvSpPr/>
            <p:nvPr/>
          </p:nvSpPr>
          <p:spPr>
            <a:xfrm>
              <a:off x="2289761" y="0"/>
              <a:ext cx="2061210" cy="1175385"/>
            </a:xfrm>
            <a:custGeom>
              <a:avLst/>
              <a:gdLst/>
              <a:ahLst/>
              <a:cxnLst/>
              <a:rect l="l" t="t" r="r" b="b"/>
              <a:pathLst>
                <a:path w="2061210" h="1175385">
                  <a:moveTo>
                    <a:pt x="1916261" y="0"/>
                  </a:moveTo>
                  <a:lnTo>
                    <a:pt x="144782" y="0"/>
                  </a:lnTo>
                  <a:lnTo>
                    <a:pt x="0" y="144779"/>
                  </a:lnTo>
                  <a:lnTo>
                    <a:pt x="1030516" y="1175323"/>
                  </a:lnTo>
                  <a:lnTo>
                    <a:pt x="2061045" y="144779"/>
                  </a:lnTo>
                  <a:lnTo>
                    <a:pt x="1916261" y="0"/>
                  </a:lnTo>
                  <a:close/>
                </a:path>
              </a:pathLst>
            </a:custGeom>
            <a:solidFill>
              <a:srgbClr val="6FB0DA"/>
            </a:solidFill>
          </p:spPr>
          <p:txBody>
            <a:bodyPr wrap="square" lIns="0" tIns="0" rIns="0" bIns="0" rtlCol="0"/>
            <a:lstStyle/>
            <a:p/>
          </p:txBody>
        </p:sp>
        <p:sp>
          <p:nvSpPr>
            <p:cNvPr id="6" name="object 6"/>
            <p:cNvSpPr/>
            <p:nvPr/>
          </p:nvSpPr>
          <p:spPr>
            <a:xfrm>
              <a:off x="3582954" y="937"/>
              <a:ext cx="2262505" cy="3285490"/>
            </a:xfrm>
            <a:custGeom>
              <a:avLst/>
              <a:gdLst/>
              <a:ahLst/>
              <a:cxnLst/>
              <a:rect l="l" t="t" r="r" b="b"/>
              <a:pathLst>
                <a:path w="2262504" h="3285490">
                  <a:moveTo>
                    <a:pt x="2261984" y="0"/>
                  </a:moveTo>
                  <a:lnTo>
                    <a:pt x="0" y="0"/>
                  </a:lnTo>
                  <a:lnTo>
                    <a:pt x="0" y="3284890"/>
                  </a:lnTo>
                  <a:lnTo>
                    <a:pt x="2261984" y="3284890"/>
                  </a:lnTo>
                  <a:lnTo>
                    <a:pt x="2261984" y="0"/>
                  </a:lnTo>
                  <a:close/>
                </a:path>
              </a:pathLst>
            </a:custGeom>
            <a:solidFill>
              <a:srgbClr val="282937"/>
            </a:solidFill>
          </p:spPr>
          <p:txBody>
            <a:bodyPr wrap="square" lIns="0" tIns="0" rIns="0" bIns="0" rtlCol="0"/>
            <a:lstStyle/>
            <a:p/>
          </p:txBody>
        </p:sp>
      </p:grpSp>
      <p:sp>
        <p:nvSpPr>
          <p:cNvPr id="7" name="object 7"/>
          <p:cNvSpPr txBox="1">
            <a:spLocks noGrp="1"/>
          </p:cNvSpPr>
          <p:nvPr>
            <p:ph type="title"/>
          </p:nvPr>
        </p:nvSpPr>
        <p:spPr>
          <a:xfrm>
            <a:off x="3836035" y="312420"/>
            <a:ext cx="1885950" cy="410845"/>
          </a:xfrm>
          <a:prstGeom prst="rect">
            <a:avLst/>
          </a:prstGeom>
        </p:spPr>
        <p:txBody>
          <a:bodyPr vert="horz" wrap="square" lIns="0" tIns="14605" rIns="0" bIns="0" rtlCol="0">
            <a:spAutoFit/>
          </a:bodyPr>
          <a:lstStyle/>
          <a:p>
            <a:pPr marR="5080" algn="r">
              <a:lnSpc>
                <a:spcPts val="1545"/>
              </a:lnSpc>
              <a:spcBef>
                <a:spcPts val="115"/>
              </a:spcBef>
            </a:pPr>
            <a:r>
              <a:rPr sz="1400" b="1" spc="60" dirty="0">
                <a:latin typeface="Times New Roman" panose="02020603050405020304" charset="0"/>
                <a:cs typeface="Times New Roman" panose="02020603050405020304" charset="0"/>
              </a:rPr>
              <a:t>Understanding</a:t>
            </a:r>
            <a:r>
              <a:rPr sz="1400" b="1" spc="5" dirty="0">
                <a:latin typeface="Times New Roman" panose="02020603050405020304" charset="0"/>
                <a:cs typeface="Times New Roman" panose="02020603050405020304" charset="0"/>
              </a:rPr>
              <a:t> </a:t>
            </a:r>
            <a:r>
              <a:rPr sz="1400" b="1" spc="114" dirty="0">
                <a:latin typeface="Times New Roman" panose="02020603050405020304" charset="0"/>
                <a:cs typeface="Times New Roman" panose="02020603050405020304" charset="0"/>
              </a:rPr>
              <a:t>GPS</a:t>
            </a:r>
            <a:endParaRPr sz="1400" b="1">
              <a:latin typeface="Times New Roman" panose="02020603050405020304" charset="0"/>
              <a:cs typeface="Times New Roman" panose="02020603050405020304" charset="0"/>
            </a:endParaRPr>
          </a:p>
          <a:p>
            <a:pPr marR="5080" algn="r">
              <a:lnSpc>
                <a:spcPts val="1545"/>
              </a:lnSpc>
            </a:pPr>
            <a:r>
              <a:rPr sz="1400" b="1" spc="55" dirty="0">
                <a:latin typeface="Times New Roman" panose="02020603050405020304" charset="0"/>
                <a:cs typeface="Times New Roman" panose="02020603050405020304" charset="0"/>
              </a:rPr>
              <a:t>Technology</a:t>
            </a:r>
            <a:endParaRPr sz="1400" b="1">
              <a:latin typeface="Times New Roman" panose="02020603050405020304" charset="0"/>
              <a:cs typeface="Times New Roman" panose="02020603050405020304" charset="0"/>
            </a:endParaRPr>
          </a:p>
        </p:txBody>
      </p:sp>
      <p:sp>
        <p:nvSpPr>
          <p:cNvPr id="9" name="object 9"/>
          <p:cNvSpPr txBox="1"/>
          <p:nvPr/>
        </p:nvSpPr>
        <p:spPr>
          <a:xfrm>
            <a:off x="3483610" y="885825"/>
            <a:ext cx="2320290" cy="2279650"/>
          </a:xfrm>
          <a:prstGeom prst="rect">
            <a:avLst/>
          </a:prstGeom>
        </p:spPr>
        <p:txBody>
          <a:bodyPr vert="horz" wrap="square" lIns="0" tIns="12065" rIns="0" bIns="0" rtlCol="0">
            <a:spAutoFit/>
          </a:bodyPr>
          <a:lstStyle/>
          <a:p>
            <a:pPr marL="12700" marR="5080" indent="71755" algn="r">
              <a:lnSpc>
                <a:spcPct val="101000"/>
              </a:lnSpc>
              <a:spcBef>
                <a:spcPts val="95"/>
              </a:spcBef>
            </a:pPr>
            <a:r>
              <a:rPr sz="1200" b="1" dirty="0">
                <a:solidFill>
                  <a:schemeClr val="bg1"/>
                </a:solidFill>
                <a:latin typeface="Times New Roman" panose="02020603050405020304" charset="0"/>
                <a:cs typeface="Times New Roman" panose="02020603050405020304" charset="0"/>
              </a:rPr>
              <a:t>“GPS, or the Global Positioning System, is a global navigation satellite system that</a:t>
            </a:r>
            <a:endParaRPr sz="1200" b="1" dirty="0">
              <a:solidFill>
                <a:schemeClr val="bg1"/>
              </a:solidFill>
              <a:latin typeface="Times New Roman" panose="02020603050405020304" charset="0"/>
              <a:cs typeface="Times New Roman" panose="02020603050405020304" charset="0"/>
            </a:endParaRPr>
          </a:p>
          <a:p>
            <a:pPr marL="12700" marR="5080" indent="71755" algn="r">
              <a:lnSpc>
                <a:spcPct val="101000"/>
              </a:lnSpc>
              <a:spcBef>
                <a:spcPts val="95"/>
              </a:spcBef>
            </a:pPr>
            <a:r>
              <a:rPr sz="1200" b="1" dirty="0">
                <a:solidFill>
                  <a:schemeClr val="bg1"/>
                </a:solidFill>
                <a:latin typeface="Times New Roman" panose="02020603050405020304" charset="0"/>
                <a:cs typeface="Times New Roman" panose="02020603050405020304" charset="0"/>
              </a:rPr>
              <a:t>provides location, velocity and time synchronization” (Geotab, 2020)</a:t>
            </a:r>
            <a:r>
              <a:rPr lang="en-US" sz="1200" b="1" dirty="0">
                <a:solidFill>
                  <a:schemeClr val="bg1"/>
                </a:solidFill>
                <a:latin typeface="Times New Roman" panose="02020603050405020304" charset="0"/>
                <a:cs typeface="Times New Roman" panose="02020603050405020304" charset="0"/>
              </a:rPr>
              <a:t>. </a:t>
            </a:r>
            <a:endParaRPr lang="en-US" sz="1200" b="1" dirty="0">
              <a:solidFill>
                <a:schemeClr val="bg1"/>
              </a:solidFill>
              <a:latin typeface="Times New Roman" panose="02020603050405020304" charset="0"/>
              <a:cs typeface="Times New Roman" panose="02020603050405020304" charset="0"/>
            </a:endParaRPr>
          </a:p>
          <a:p>
            <a:pPr marL="12700" marR="5080" indent="71755" algn="r">
              <a:lnSpc>
                <a:spcPct val="101000"/>
              </a:lnSpc>
              <a:spcBef>
                <a:spcPts val="95"/>
              </a:spcBef>
            </a:pPr>
            <a:r>
              <a:rPr sz="1200" b="1" dirty="0">
                <a:solidFill>
                  <a:schemeClr val="bg1"/>
                </a:solidFill>
                <a:latin typeface="Times New Roman" panose="02020603050405020304" charset="0"/>
                <a:cs typeface="Times New Roman" panose="02020603050405020304" charset="0"/>
              </a:rPr>
              <a:t>The GPS came about because the United States Department of Defense initiated the</a:t>
            </a:r>
            <a:endParaRPr sz="1200" b="1" dirty="0">
              <a:solidFill>
                <a:schemeClr val="bg1"/>
              </a:solidFill>
              <a:latin typeface="Times New Roman" panose="02020603050405020304" charset="0"/>
              <a:cs typeface="Times New Roman" panose="02020603050405020304" charset="0"/>
            </a:endParaRPr>
          </a:p>
          <a:p>
            <a:pPr marL="12700" marR="5080" indent="71755" algn="r">
              <a:lnSpc>
                <a:spcPct val="101000"/>
              </a:lnSpc>
              <a:spcBef>
                <a:spcPts val="95"/>
              </a:spcBef>
            </a:pPr>
            <a:r>
              <a:rPr sz="1200" b="1" dirty="0">
                <a:solidFill>
                  <a:schemeClr val="bg1"/>
                </a:solidFill>
                <a:latin typeface="Times New Roman" panose="02020603050405020304" charset="0"/>
                <a:cs typeface="Times New Roman" panose="02020603050405020304" charset="0"/>
              </a:rPr>
              <a:t>development of a system to enhance military navigation capabilities.</a:t>
            </a:r>
            <a:r>
              <a:rPr lang="en-US" sz="1200" b="1" dirty="0">
                <a:solidFill>
                  <a:schemeClr val="bg1"/>
                </a:solidFill>
                <a:latin typeface="Times New Roman" panose="02020603050405020304" charset="0"/>
                <a:cs typeface="Times New Roman" panose="02020603050405020304" charset="0"/>
              </a:rPr>
              <a:t> </a:t>
            </a:r>
            <a:endParaRPr lang="en-US" sz="1200" b="1" spc="10" dirty="0">
              <a:solidFill>
                <a:schemeClr val="bg1"/>
              </a:solidFill>
              <a:latin typeface="Times New Roman" panose="02020603050405020304" charset="0"/>
              <a:cs typeface="Times New Roman" panose="02020603050405020304" charset="0"/>
            </a:endParaRPr>
          </a:p>
        </p:txBody>
      </p:sp>
      <p:sp>
        <p:nvSpPr>
          <p:cNvPr id="10" name="object 10"/>
          <p:cNvSpPr/>
          <p:nvPr/>
        </p:nvSpPr>
        <p:spPr>
          <a:xfrm>
            <a:off x="4427982" y="809675"/>
            <a:ext cx="1294130" cy="30480"/>
          </a:xfrm>
          <a:custGeom>
            <a:avLst/>
            <a:gdLst/>
            <a:ahLst/>
            <a:cxnLst/>
            <a:rect l="l" t="t" r="r" b="b"/>
            <a:pathLst>
              <a:path w="1294129" h="30480">
                <a:moveTo>
                  <a:pt x="1293863" y="0"/>
                </a:moveTo>
                <a:lnTo>
                  <a:pt x="0" y="0"/>
                </a:lnTo>
                <a:lnTo>
                  <a:pt x="0" y="30441"/>
                </a:lnTo>
                <a:lnTo>
                  <a:pt x="1293863" y="30441"/>
                </a:lnTo>
                <a:lnTo>
                  <a:pt x="1293863" y="0"/>
                </a:lnTo>
                <a:close/>
              </a:path>
            </a:pathLst>
          </a:custGeom>
          <a:solidFill>
            <a:srgbClr val="6FB0DA"/>
          </a:solidFill>
        </p:spPr>
        <p:txBody>
          <a:bodyPr wrap="square" lIns="0" tIns="0" rIns="0" bIns="0" rtlCol="0"/>
          <a:lstStyl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object 6"/>
          <p:cNvGrpSpPr/>
          <p:nvPr/>
        </p:nvGrpSpPr>
        <p:grpSpPr>
          <a:xfrm flipH="1">
            <a:off x="3017520" y="-6350"/>
            <a:ext cx="2809875" cy="3262630"/>
            <a:chOff x="0" y="0"/>
            <a:chExt cx="2723515" cy="3289300"/>
          </a:xfrm>
        </p:grpSpPr>
        <p:sp>
          <p:nvSpPr>
            <p:cNvPr id="7" name="object 7"/>
            <p:cNvSpPr/>
            <p:nvPr/>
          </p:nvSpPr>
          <p:spPr>
            <a:xfrm>
              <a:off x="662333" y="548152"/>
              <a:ext cx="2061210" cy="2061210"/>
            </a:xfrm>
            <a:custGeom>
              <a:avLst/>
              <a:gdLst/>
              <a:ahLst/>
              <a:cxnLst/>
              <a:rect l="l" t="t" r="r" b="b"/>
              <a:pathLst>
                <a:path w="2061210" h="2061210">
                  <a:moveTo>
                    <a:pt x="1030519" y="0"/>
                  </a:moveTo>
                  <a:lnTo>
                    <a:pt x="0" y="1030925"/>
                  </a:lnTo>
                  <a:lnTo>
                    <a:pt x="1030519" y="2061054"/>
                  </a:lnTo>
                  <a:lnTo>
                    <a:pt x="2061054" y="1030925"/>
                  </a:lnTo>
                  <a:lnTo>
                    <a:pt x="1030519" y="0"/>
                  </a:lnTo>
                  <a:close/>
                </a:path>
              </a:pathLst>
            </a:custGeom>
            <a:solidFill>
              <a:srgbClr val="484C67"/>
            </a:solidFill>
          </p:spPr>
          <p:txBody>
            <a:bodyPr wrap="square" lIns="0" tIns="0" rIns="0" bIns="0" rtlCol="0"/>
            <a:p/>
          </p:txBody>
        </p:sp>
        <p:sp>
          <p:nvSpPr>
            <p:cNvPr id="8" name="object 8"/>
            <p:cNvSpPr/>
            <p:nvPr/>
          </p:nvSpPr>
          <p:spPr>
            <a:xfrm>
              <a:off x="1752243" y="1761911"/>
              <a:ext cx="956310" cy="956310"/>
            </a:xfrm>
            <a:custGeom>
              <a:avLst/>
              <a:gdLst/>
              <a:ahLst/>
              <a:cxnLst/>
              <a:rect l="l" t="t" r="r" b="b"/>
              <a:pathLst>
                <a:path w="956310" h="956310">
                  <a:moveTo>
                    <a:pt x="894493" y="0"/>
                  </a:moveTo>
                  <a:lnTo>
                    <a:pt x="0" y="893694"/>
                  </a:lnTo>
                  <a:lnTo>
                    <a:pt x="62234" y="955941"/>
                  </a:lnTo>
                  <a:lnTo>
                    <a:pt x="955941" y="61447"/>
                  </a:lnTo>
                  <a:lnTo>
                    <a:pt x="894493" y="0"/>
                  </a:lnTo>
                  <a:close/>
                </a:path>
              </a:pathLst>
            </a:custGeom>
            <a:solidFill>
              <a:srgbClr val="6FB0DA"/>
            </a:solidFill>
          </p:spPr>
          <p:txBody>
            <a:bodyPr wrap="square" lIns="0" tIns="0" rIns="0" bIns="0" rtlCol="0"/>
            <a:p/>
          </p:txBody>
        </p:sp>
        <p:pic>
          <p:nvPicPr>
            <p:cNvPr id="9" name="object 9"/>
            <p:cNvPicPr/>
            <p:nvPr/>
          </p:nvPicPr>
          <p:blipFill>
            <a:blip r:embed="rId1" cstate="print"/>
            <a:stretch>
              <a:fillRect/>
            </a:stretch>
          </p:blipFill>
          <p:spPr>
            <a:xfrm>
              <a:off x="0" y="1672270"/>
              <a:ext cx="1702082" cy="1616522"/>
            </a:xfrm>
            <a:prstGeom prst="rect">
              <a:avLst/>
            </a:prstGeom>
          </p:spPr>
        </p:pic>
        <p:pic>
          <p:nvPicPr>
            <p:cNvPr id="10" name="object 10"/>
            <p:cNvPicPr/>
            <p:nvPr/>
          </p:nvPicPr>
          <p:blipFill>
            <a:blip r:embed="rId2" cstate="print"/>
            <a:stretch>
              <a:fillRect/>
            </a:stretch>
          </p:blipFill>
          <p:spPr>
            <a:xfrm>
              <a:off x="0" y="0"/>
              <a:ext cx="1520833" cy="1475231"/>
            </a:xfrm>
            <a:prstGeom prst="rect">
              <a:avLst/>
            </a:prstGeom>
          </p:spPr>
        </p:pic>
      </p:grpSp>
      <p:sp>
        <p:nvSpPr>
          <p:cNvPr id="2" name="Title 1"/>
          <p:cNvSpPr>
            <a:spLocks noGrp="1"/>
          </p:cNvSpPr>
          <p:nvPr>
            <p:ph type="ctrTitle"/>
          </p:nvPr>
        </p:nvSpPr>
        <p:spPr>
          <a:xfrm>
            <a:off x="336550" y="478155"/>
            <a:ext cx="5099050" cy="2338705"/>
          </a:xfrm>
        </p:spPr>
        <p:txBody>
          <a:bodyPr wrap="square"/>
          <a:p>
            <a:r>
              <a:rPr lang="en-US" sz="1600" b="1">
                <a:sym typeface="+mn-ea"/>
              </a:rPr>
              <a:t>GPS answers five questions simultaneously:</a:t>
            </a:r>
            <a:br>
              <a:rPr lang="en-US" sz="1200" b="1">
                <a:solidFill>
                  <a:schemeClr val="bg1"/>
                </a:solidFill>
              </a:rPr>
            </a:br>
            <a:br>
              <a:rPr lang="en-US" sz="1200" b="1">
                <a:solidFill>
                  <a:schemeClr val="bg1"/>
                </a:solidFill>
              </a:rPr>
            </a:br>
            <a:r>
              <a:rPr lang="en-US" sz="1400" b="1">
                <a:sym typeface="+mn-ea"/>
              </a:rPr>
              <a:t>“Where am I?”</a:t>
            </a:r>
            <a:br>
              <a:rPr lang="en-US" sz="1400" b="1">
                <a:solidFill>
                  <a:schemeClr val="bg1"/>
                </a:solidFill>
              </a:rPr>
            </a:br>
            <a:r>
              <a:rPr lang="en-US" sz="1400" b="1">
                <a:sym typeface="+mn-ea"/>
              </a:rPr>
              <a:t>“</a:t>
            </a:r>
            <a:r>
              <a:rPr lang="en-US" sz="1400" b="1">
                <a:latin typeface="Times New Roman" panose="02020603050405020304" charset="0"/>
                <a:cs typeface="Times New Roman" panose="02020603050405020304" charset="0"/>
                <a:sym typeface="+mn-ea"/>
              </a:rPr>
              <a:t>Where </a:t>
            </a:r>
            <a:r>
              <a:rPr lang="en-US" sz="1400" b="1">
                <a:sym typeface="+mn-ea"/>
              </a:rPr>
              <a:t>am I going?”</a:t>
            </a:r>
            <a:br>
              <a:rPr lang="en-US" sz="1400" b="1">
                <a:solidFill>
                  <a:schemeClr val="bg1"/>
                </a:solidFill>
              </a:rPr>
            </a:br>
            <a:r>
              <a:rPr lang="en-US" sz="1400" b="1">
                <a:sym typeface="+mn-ea"/>
              </a:rPr>
              <a:t>“Where are you?”</a:t>
            </a:r>
            <a:br>
              <a:rPr lang="en-US" sz="1400" b="1">
                <a:solidFill>
                  <a:schemeClr val="bg1"/>
                </a:solidFill>
              </a:rPr>
            </a:br>
            <a:r>
              <a:rPr lang="en-US" sz="1400" b="1">
                <a:sym typeface="+mn-ea"/>
              </a:rPr>
              <a:t>“What’s the best way to get there?</a:t>
            </a:r>
            <a:br>
              <a:rPr lang="en-US" sz="1400" b="1">
                <a:solidFill>
                  <a:schemeClr val="bg1"/>
                </a:solidFill>
              </a:rPr>
            </a:br>
            <a:r>
              <a:rPr lang="en-US" sz="1400" b="1">
                <a:sym typeface="+mn-ea"/>
              </a:rPr>
              <a:t>“When will I get there?”</a:t>
            </a:r>
            <a:br>
              <a:rPr lang="en-US" sz="1400" b="1">
                <a:solidFill>
                  <a:schemeClr val="bg1"/>
                </a:solidFill>
              </a:rPr>
            </a:br>
            <a:r>
              <a:rPr lang="en-US" sz="1400" b="1">
                <a:sym typeface="+mn-ea"/>
              </a:rPr>
              <a:t>GPS is the only system today that can show your exact position on the Earth anytime, in any weather, no matter where you are!</a:t>
            </a:r>
            <a:br>
              <a:rPr lang="en-US" sz="1200" b="1">
                <a:solidFill>
                  <a:schemeClr val="bg1"/>
                </a:solidFill>
              </a:rPr>
            </a:br>
            <a:endParaRPr lang="en-US" sz="1200" b="1">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0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lstStyle/>
          <a:p/>
        </p:txBody>
      </p:sp>
      <p:grpSp>
        <p:nvGrpSpPr>
          <p:cNvPr id="3" name="object 3"/>
          <p:cNvGrpSpPr/>
          <p:nvPr/>
        </p:nvGrpSpPr>
        <p:grpSpPr>
          <a:xfrm>
            <a:off x="1512" y="1009211"/>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lstStyle/>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lstStyle/>
            <a:p/>
          </p:txBody>
        </p:sp>
      </p:grpSp>
      <p:grpSp>
        <p:nvGrpSpPr>
          <p:cNvPr id="6" name="object 6"/>
          <p:cNvGrpSpPr/>
          <p:nvPr/>
        </p:nvGrpSpPr>
        <p:grpSpPr>
          <a:xfrm>
            <a:off x="0" y="0"/>
            <a:ext cx="2723515" cy="3289300"/>
            <a:chOff x="0" y="0"/>
            <a:chExt cx="2723515" cy="3289300"/>
          </a:xfrm>
        </p:grpSpPr>
        <p:sp>
          <p:nvSpPr>
            <p:cNvPr id="7" name="object 7"/>
            <p:cNvSpPr/>
            <p:nvPr/>
          </p:nvSpPr>
          <p:spPr>
            <a:xfrm>
              <a:off x="662333" y="548152"/>
              <a:ext cx="2061210" cy="2061210"/>
            </a:xfrm>
            <a:custGeom>
              <a:avLst/>
              <a:gdLst/>
              <a:ahLst/>
              <a:cxnLst/>
              <a:rect l="l" t="t" r="r" b="b"/>
              <a:pathLst>
                <a:path w="2061210" h="2061210">
                  <a:moveTo>
                    <a:pt x="1030519" y="0"/>
                  </a:moveTo>
                  <a:lnTo>
                    <a:pt x="0" y="1030925"/>
                  </a:lnTo>
                  <a:lnTo>
                    <a:pt x="1030519" y="2061054"/>
                  </a:lnTo>
                  <a:lnTo>
                    <a:pt x="2061054" y="1030925"/>
                  </a:lnTo>
                  <a:lnTo>
                    <a:pt x="1030519" y="0"/>
                  </a:lnTo>
                  <a:close/>
                </a:path>
              </a:pathLst>
            </a:custGeom>
            <a:solidFill>
              <a:srgbClr val="484C67"/>
            </a:solidFill>
          </p:spPr>
          <p:txBody>
            <a:bodyPr wrap="square" lIns="0" tIns="0" rIns="0" bIns="0" rtlCol="0"/>
            <a:lstStyle/>
            <a:p/>
          </p:txBody>
        </p:sp>
        <p:sp>
          <p:nvSpPr>
            <p:cNvPr id="8" name="object 8"/>
            <p:cNvSpPr/>
            <p:nvPr/>
          </p:nvSpPr>
          <p:spPr>
            <a:xfrm>
              <a:off x="1752243" y="1761911"/>
              <a:ext cx="956310" cy="956310"/>
            </a:xfrm>
            <a:custGeom>
              <a:avLst/>
              <a:gdLst/>
              <a:ahLst/>
              <a:cxnLst/>
              <a:rect l="l" t="t" r="r" b="b"/>
              <a:pathLst>
                <a:path w="956310" h="956310">
                  <a:moveTo>
                    <a:pt x="894493" y="0"/>
                  </a:moveTo>
                  <a:lnTo>
                    <a:pt x="0" y="893694"/>
                  </a:lnTo>
                  <a:lnTo>
                    <a:pt x="62234" y="955941"/>
                  </a:lnTo>
                  <a:lnTo>
                    <a:pt x="955941" y="61447"/>
                  </a:lnTo>
                  <a:lnTo>
                    <a:pt x="894493" y="0"/>
                  </a:lnTo>
                  <a:close/>
                </a:path>
              </a:pathLst>
            </a:custGeom>
            <a:solidFill>
              <a:srgbClr val="6FB0DA"/>
            </a:solidFill>
          </p:spPr>
          <p:txBody>
            <a:bodyPr wrap="square" lIns="0" tIns="0" rIns="0" bIns="0" rtlCol="0"/>
            <a:lstStyle/>
            <a:p/>
          </p:txBody>
        </p:sp>
        <p:pic>
          <p:nvPicPr>
            <p:cNvPr id="9" name="object 9"/>
            <p:cNvPicPr/>
            <p:nvPr/>
          </p:nvPicPr>
          <p:blipFill>
            <a:blip r:embed="rId1" cstate="print"/>
            <a:stretch>
              <a:fillRect/>
            </a:stretch>
          </p:blipFill>
          <p:spPr>
            <a:xfrm>
              <a:off x="0" y="1672270"/>
              <a:ext cx="1702082" cy="1616522"/>
            </a:xfrm>
            <a:prstGeom prst="rect">
              <a:avLst/>
            </a:prstGeom>
          </p:spPr>
        </p:pic>
        <p:pic>
          <p:nvPicPr>
            <p:cNvPr id="10" name="object 10"/>
            <p:cNvPicPr/>
            <p:nvPr/>
          </p:nvPicPr>
          <p:blipFill>
            <a:blip r:embed="rId2" cstate="print"/>
            <a:stretch>
              <a:fillRect/>
            </a:stretch>
          </p:blipFill>
          <p:spPr>
            <a:xfrm>
              <a:off x="0" y="0"/>
              <a:ext cx="1520833" cy="1475231"/>
            </a:xfrm>
            <a:prstGeom prst="rect">
              <a:avLst/>
            </a:prstGeom>
          </p:spPr>
        </p:pic>
      </p:grpSp>
      <p:sp>
        <p:nvSpPr>
          <p:cNvPr id="11" name="object 11"/>
          <p:cNvSpPr txBox="1">
            <a:spLocks noGrp="1"/>
          </p:cNvSpPr>
          <p:nvPr>
            <p:ph type="title"/>
          </p:nvPr>
        </p:nvSpPr>
        <p:spPr>
          <a:xfrm>
            <a:off x="1766007" y="139599"/>
            <a:ext cx="2323465" cy="262255"/>
          </a:xfrm>
          <a:prstGeom prst="rect">
            <a:avLst/>
          </a:prstGeom>
        </p:spPr>
        <p:txBody>
          <a:bodyPr vert="horz" wrap="square" lIns="0" tIns="16510" rIns="0" bIns="0" rtlCol="0">
            <a:spAutoFit/>
          </a:bodyPr>
          <a:lstStyle/>
          <a:p>
            <a:pPr marL="12700">
              <a:lnSpc>
                <a:spcPct val="100000"/>
              </a:lnSpc>
              <a:spcBef>
                <a:spcPts val="130"/>
              </a:spcBef>
            </a:pPr>
            <a:r>
              <a:rPr sz="1600" b="1" spc="60" dirty="0">
                <a:latin typeface="Times New Roman" panose="02020603050405020304" charset="0"/>
                <a:cs typeface="Times New Roman" panose="02020603050405020304" charset="0"/>
              </a:rPr>
              <a:t>Real-world</a:t>
            </a:r>
            <a:r>
              <a:rPr sz="1600" b="1" spc="-20" dirty="0">
                <a:latin typeface="Times New Roman" panose="02020603050405020304" charset="0"/>
                <a:cs typeface="Times New Roman" panose="02020603050405020304" charset="0"/>
              </a:rPr>
              <a:t> </a:t>
            </a:r>
            <a:r>
              <a:rPr sz="1600" b="1" spc="75" dirty="0">
                <a:latin typeface="Times New Roman" panose="02020603050405020304" charset="0"/>
                <a:cs typeface="Times New Roman" panose="02020603050405020304" charset="0"/>
              </a:rPr>
              <a:t>Applications</a:t>
            </a:r>
            <a:endParaRPr sz="1600" b="1">
              <a:latin typeface="Times New Roman" panose="02020603050405020304" charset="0"/>
              <a:cs typeface="Times New Roman" panose="02020603050405020304" charset="0"/>
            </a:endParaRPr>
          </a:p>
        </p:txBody>
      </p:sp>
      <p:sp>
        <p:nvSpPr>
          <p:cNvPr id="12" name="object 12"/>
          <p:cNvSpPr txBox="1"/>
          <p:nvPr/>
        </p:nvSpPr>
        <p:spPr>
          <a:xfrm>
            <a:off x="2813050" y="886460"/>
            <a:ext cx="2672080" cy="1301115"/>
          </a:xfrm>
          <a:prstGeom prst="rect">
            <a:avLst/>
          </a:prstGeom>
        </p:spPr>
        <p:txBody>
          <a:bodyPr vert="horz" wrap="square" lIns="0" tIns="12065" rIns="0" bIns="0" rtlCol="0">
            <a:spAutoFit/>
          </a:bodyPr>
          <a:lstStyle/>
          <a:p>
            <a:pPr marL="184150" marR="5080" indent="-171450">
              <a:lnSpc>
                <a:spcPct val="101000"/>
              </a:lnSpc>
              <a:spcBef>
                <a:spcPts val="95"/>
              </a:spcBef>
              <a:buFont typeface="Arial" panose="020B0604020202020204" pitchFamily="34" charset="0"/>
              <a:buChar char="•"/>
            </a:pPr>
            <a:r>
              <a:rPr lang="en-US" sz="1600" b="1" spc="15" dirty="0">
                <a:solidFill>
                  <a:schemeClr val="bg1"/>
                </a:solidFill>
                <a:latin typeface="Times New Roman" panose="02020603050405020304" charset="0"/>
                <a:cs typeface="Times New Roman" panose="02020603050405020304" charset="0"/>
              </a:rPr>
              <a:t>Agriculture</a:t>
            </a:r>
            <a:endParaRPr lang="en-US" sz="1600" b="1" spc="15" dirty="0">
              <a:solidFill>
                <a:schemeClr val="bg1"/>
              </a:solidFill>
              <a:latin typeface="Times New Roman" panose="02020603050405020304" charset="0"/>
              <a:cs typeface="Times New Roman" panose="02020603050405020304" charset="0"/>
            </a:endParaRPr>
          </a:p>
          <a:p>
            <a:pPr marL="184150" marR="5080" indent="-171450">
              <a:lnSpc>
                <a:spcPct val="101000"/>
              </a:lnSpc>
              <a:spcBef>
                <a:spcPts val="95"/>
              </a:spcBef>
              <a:buFont typeface="Arial" panose="020B0604020202020204" pitchFamily="34" charset="0"/>
              <a:buChar char="•"/>
            </a:pPr>
            <a:r>
              <a:rPr lang="en-US" sz="1600" b="1">
                <a:solidFill>
                  <a:schemeClr val="bg1"/>
                </a:solidFill>
                <a:latin typeface="Times New Roman" panose="02020603050405020304" charset="0"/>
                <a:cs typeface="Times New Roman" panose="02020603050405020304" charset="0"/>
              </a:rPr>
              <a:t>Aviation</a:t>
            </a:r>
            <a:endParaRPr lang="en-US" sz="1600" b="1">
              <a:solidFill>
                <a:schemeClr val="bg1"/>
              </a:solidFill>
              <a:latin typeface="Times New Roman" panose="02020603050405020304" charset="0"/>
              <a:cs typeface="Times New Roman" panose="02020603050405020304" charset="0"/>
            </a:endParaRPr>
          </a:p>
          <a:p>
            <a:pPr marL="184150" marR="5080" indent="-171450">
              <a:lnSpc>
                <a:spcPct val="101000"/>
              </a:lnSpc>
              <a:spcBef>
                <a:spcPts val="95"/>
              </a:spcBef>
              <a:buFont typeface="Arial" panose="020B0604020202020204" pitchFamily="34" charset="0"/>
              <a:buChar char="•"/>
            </a:pPr>
            <a:r>
              <a:rPr lang="en-US" sz="1600" b="1">
                <a:solidFill>
                  <a:schemeClr val="bg1"/>
                </a:solidFill>
                <a:latin typeface="Times New Roman" panose="02020603050405020304" charset="0"/>
                <a:cs typeface="Times New Roman" panose="02020603050405020304" charset="0"/>
              </a:rPr>
              <a:t>Navigation and Mapping</a:t>
            </a:r>
            <a:endParaRPr lang="en-US" sz="1600" b="1">
              <a:solidFill>
                <a:schemeClr val="bg1"/>
              </a:solidFill>
              <a:latin typeface="Times New Roman" panose="02020603050405020304" charset="0"/>
              <a:cs typeface="Times New Roman" panose="02020603050405020304" charset="0"/>
            </a:endParaRPr>
          </a:p>
          <a:p>
            <a:pPr marL="184150" marR="5080" indent="-171450">
              <a:lnSpc>
                <a:spcPct val="101000"/>
              </a:lnSpc>
              <a:spcBef>
                <a:spcPts val="95"/>
              </a:spcBef>
              <a:buFont typeface="Arial" panose="020B0604020202020204" pitchFamily="34" charset="0"/>
              <a:buChar char="•"/>
            </a:pPr>
            <a:r>
              <a:rPr lang="en-US" sz="1600" b="1">
                <a:solidFill>
                  <a:schemeClr val="bg1"/>
                </a:solidFill>
                <a:latin typeface="Times New Roman" panose="02020603050405020304" charset="0"/>
                <a:cs typeface="Times New Roman" panose="02020603050405020304" charset="0"/>
              </a:rPr>
              <a:t>Emergency Services</a:t>
            </a:r>
            <a:endParaRPr lang="en-US" sz="1600" b="1">
              <a:solidFill>
                <a:schemeClr val="bg1"/>
              </a:solidFill>
              <a:latin typeface="Times New Roman" panose="02020603050405020304" charset="0"/>
              <a:cs typeface="Times New Roman" panose="02020603050405020304" charset="0"/>
            </a:endParaRPr>
          </a:p>
          <a:p>
            <a:pPr marL="184150" marR="5080" indent="-171450">
              <a:lnSpc>
                <a:spcPct val="101000"/>
              </a:lnSpc>
              <a:spcBef>
                <a:spcPts val="95"/>
              </a:spcBef>
              <a:buFont typeface="Arial" panose="020B0604020202020204" pitchFamily="34" charset="0"/>
              <a:buChar char="•"/>
            </a:pPr>
            <a:r>
              <a:rPr lang="en-US" sz="1600" b="1">
                <a:solidFill>
                  <a:schemeClr val="bg1"/>
                </a:solidFill>
                <a:latin typeface="Times New Roman" panose="02020603050405020304" charset="0"/>
                <a:cs typeface="Times New Roman" panose="02020603050405020304" charset="0"/>
              </a:rPr>
              <a:t>Geo-caching and Recreation</a:t>
            </a:r>
            <a:endParaRPr lang="en-US" sz="1600" b="1">
              <a:solidFill>
                <a:schemeClr val="bg1"/>
              </a:solidFill>
              <a:latin typeface="Times New Roman" panose="02020603050405020304" charset="0"/>
              <a:cs typeface="Times New Roman" panose="02020603050405020304" charset="0"/>
            </a:endParaRPr>
          </a:p>
        </p:txBody>
      </p:sp>
      <p:sp>
        <p:nvSpPr>
          <p:cNvPr id="13" name="object 13"/>
          <p:cNvSpPr/>
          <p:nvPr/>
        </p:nvSpPr>
        <p:spPr>
          <a:xfrm>
            <a:off x="3079483" y="402031"/>
            <a:ext cx="1141730" cy="30480"/>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p:spPr>
        <p:txBody>
          <a:bodyPr wrap="square" lIns="0" tIns="0" rIns="0" bIns="0" rtlCol="0"/>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11077" y="0"/>
            <a:ext cx="2435860" cy="1732914"/>
            <a:chOff x="3411077" y="0"/>
            <a:chExt cx="2435860" cy="1732914"/>
          </a:xfrm>
        </p:grpSpPr>
        <p:sp>
          <p:nvSpPr>
            <p:cNvPr id="3" name="object 3"/>
            <p:cNvSpPr/>
            <p:nvPr/>
          </p:nvSpPr>
          <p:spPr>
            <a:xfrm>
              <a:off x="3582949" y="12"/>
              <a:ext cx="2264410" cy="1628139"/>
            </a:xfrm>
            <a:custGeom>
              <a:avLst/>
              <a:gdLst/>
              <a:ahLst/>
              <a:cxnLst/>
              <a:rect l="l" t="t" r="r" b="b"/>
              <a:pathLst>
                <a:path w="2264410" h="1628139">
                  <a:moveTo>
                    <a:pt x="939330" y="1012659"/>
                  </a:moveTo>
                  <a:lnTo>
                    <a:pt x="555586" y="628129"/>
                  </a:lnTo>
                  <a:lnTo>
                    <a:pt x="0" y="1183741"/>
                  </a:lnTo>
                  <a:lnTo>
                    <a:pt x="383717" y="1568259"/>
                  </a:lnTo>
                  <a:lnTo>
                    <a:pt x="939330" y="1012659"/>
                  </a:lnTo>
                  <a:close/>
                </a:path>
                <a:path w="2264410" h="1628139">
                  <a:moveTo>
                    <a:pt x="2263787" y="178587"/>
                  </a:moveTo>
                  <a:lnTo>
                    <a:pt x="2085200" y="0"/>
                  </a:lnTo>
                  <a:lnTo>
                    <a:pt x="1219022" y="0"/>
                  </a:lnTo>
                  <a:lnTo>
                    <a:pt x="621576" y="597433"/>
                  </a:lnTo>
                  <a:lnTo>
                    <a:pt x="1652104" y="1627962"/>
                  </a:lnTo>
                  <a:lnTo>
                    <a:pt x="2263787" y="1016292"/>
                  </a:lnTo>
                  <a:lnTo>
                    <a:pt x="2263787" y="178587"/>
                  </a:lnTo>
                  <a:close/>
                </a:path>
              </a:pathLst>
            </a:custGeom>
            <a:solidFill>
              <a:srgbClr val="6FB0DA"/>
            </a:solidFill>
          </p:spPr>
          <p:txBody>
            <a:bodyPr wrap="square" lIns="0" tIns="0" rIns="0" bIns="0" rtlCol="0"/>
            <a:lstStyle/>
            <a:p/>
          </p:txBody>
        </p:sp>
        <p:sp>
          <p:nvSpPr>
            <p:cNvPr id="4" name="object 4"/>
            <p:cNvSpPr/>
            <p:nvPr/>
          </p:nvSpPr>
          <p:spPr>
            <a:xfrm>
              <a:off x="3411077" y="457056"/>
              <a:ext cx="758190" cy="758190"/>
            </a:xfrm>
            <a:custGeom>
              <a:avLst/>
              <a:gdLst/>
              <a:ahLst/>
              <a:cxnLst/>
              <a:rect l="l" t="t" r="r" b="b"/>
              <a:pathLst>
                <a:path w="758189" h="758190">
                  <a:moveTo>
                    <a:pt x="555589" y="0"/>
                  </a:moveTo>
                  <a:lnTo>
                    <a:pt x="0" y="555604"/>
                  </a:lnTo>
                  <a:lnTo>
                    <a:pt x="202265" y="757857"/>
                  </a:lnTo>
                  <a:lnTo>
                    <a:pt x="757854" y="201454"/>
                  </a:lnTo>
                  <a:lnTo>
                    <a:pt x="555589" y="0"/>
                  </a:lnTo>
                  <a:close/>
                </a:path>
              </a:pathLst>
            </a:custGeom>
            <a:solidFill>
              <a:srgbClr val="484C67"/>
            </a:solidFill>
          </p:spPr>
          <p:txBody>
            <a:bodyPr wrap="square" lIns="0" tIns="0" rIns="0" bIns="0" rtlCol="0"/>
            <a:lstStyle/>
            <a:p/>
          </p:txBody>
        </p:sp>
        <p:sp>
          <p:nvSpPr>
            <p:cNvPr id="5" name="object 5"/>
            <p:cNvSpPr/>
            <p:nvPr/>
          </p:nvSpPr>
          <p:spPr>
            <a:xfrm>
              <a:off x="5286451" y="1110581"/>
              <a:ext cx="560705" cy="622300"/>
            </a:xfrm>
            <a:custGeom>
              <a:avLst/>
              <a:gdLst/>
              <a:ahLst/>
              <a:cxnLst/>
              <a:rect l="l" t="t" r="r" b="b"/>
              <a:pathLst>
                <a:path w="560704" h="622300">
                  <a:moveTo>
                    <a:pt x="560295" y="0"/>
                  </a:moveTo>
                  <a:lnTo>
                    <a:pt x="0" y="559793"/>
                  </a:lnTo>
                  <a:lnTo>
                    <a:pt x="62240" y="622039"/>
                  </a:lnTo>
                  <a:lnTo>
                    <a:pt x="560295" y="123539"/>
                  </a:lnTo>
                  <a:lnTo>
                    <a:pt x="560295" y="0"/>
                  </a:lnTo>
                  <a:close/>
                </a:path>
              </a:pathLst>
            </a:custGeom>
            <a:solidFill>
              <a:srgbClr val="6FB0DA"/>
            </a:solidFill>
          </p:spPr>
          <p:txBody>
            <a:bodyPr wrap="square" lIns="0" tIns="0" rIns="0" bIns="0" rtlCol="0"/>
            <a:lstStyle/>
            <a:p/>
          </p:txBody>
        </p:sp>
      </p:grpSp>
      <p:sp>
        <p:nvSpPr>
          <p:cNvPr id="7" name="object 7"/>
          <p:cNvSpPr txBox="1">
            <a:spLocks noGrp="1"/>
          </p:cNvSpPr>
          <p:nvPr>
            <p:ph type="title"/>
          </p:nvPr>
        </p:nvSpPr>
        <p:spPr>
          <a:xfrm>
            <a:off x="1482195" y="43454"/>
            <a:ext cx="2917825" cy="262255"/>
          </a:xfrm>
          <a:prstGeom prst="rect">
            <a:avLst/>
          </a:prstGeom>
        </p:spPr>
        <p:txBody>
          <a:bodyPr vert="horz" wrap="square" lIns="0" tIns="16510" rIns="0" bIns="0" rtlCol="0">
            <a:spAutoFit/>
          </a:bodyPr>
          <a:lstStyle/>
          <a:p>
            <a:pPr marL="12700" algn="ctr">
              <a:lnSpc>
                <a:spcPct val="100000"/>
              </a:lnSpc>
              <a:spcBef>
                <a:spcPts val="130"/>
              </a:spcBef>
            </a:pPr>
            <a:r>
              <a:rPr lang="en-US" sz="1600" b="1" spc="90" dirty="0">
                <a:latin typeface="Times New Roman" panose="02020603050405020304" charset="0"/>
                <a:cs typeface="Times New Roman" panose="02020603050405020304" charset="0"/>
              </a:rPr>
              <a:t>Project Overview</a:t>
            </a:r>
            <a:endParaRPr lang="en-US" sz="1600" b="1" spc="90" dirty="0">
              <a:latin typeface="Times New Roman" panose="02020603050405020304" charset="0"/>
              <a:cs typeface="Times New Roman" panose="02020603050405020304" charset="0"/>
            </a:endParaRPr>
          </a:p>
        </p:txBody>
      </p:sp>
      <p:sp>
        <p:nvSpPr>
          <p:cNvPr id="10" name="object 10"/>
          <p:cNvSpPr/>
          <p:nvPr/>
        </p:nvSpPr>
        <p:spPr>
          <a:xfrm>
            <a:off x="2279738" y="457352"/>
            <a:ext cx="1294130" cy="30480"/>
          </a:xfrm>
          <a:custGeom>
            <a:avLst/>
            <a:gdLst/>
            <a:ahLst/>
            <a:cxnLst/>
            <a:rect l="l" t="t" r="r" b="b"/>
            <a:pathLst>
              <a:path w="1294130" h="30480">
                <a:moveTo>
                  <a:pt x="1293863" y="0"/>
                </a:moveTo>
                <a:lnTo>
                  <a:pt x="0" y="0"/>
                </a:lnTo>
                <a:lnTo>
                  <a:pt x="0" y="30454"/>
                </a:lnTo>
                <a:lnTo>
                  <a:pt x="1293863" y="30454"/>
                </a:lnTo>
                <a:lnTo>
                  <a:pt x="1293863" y="0"/>
                </a:lnTo>
                <a:close/>
              </a:path>
            </a:pathLst>
          </a:custGeom>
          <a:solidFill>
            <a:srgbClr val="6FB0DA"/>
          </a:solidFill>
        </p:spPr>
        <p:txBody>
          <a:bodyPr wrap="square" lIns="0" tIns="0" rIns="0" bIns="0" rtlCol="0"/>
          <a:lstStyle/>
          <a:p/>
        </p:txBody>
      </p:sp>
      <p:pic>
        <p:nvPicPr>
          <p:cNvPr id="11" name="object 11"/>
          <p:cNvPicPr/>
          <p:nvPr/>
        </p:nvPicPr>
        <p:blipFill>
          <a:blip r:embed="rId1" cstate="print"/>
          <a:stretch>
            <a:fillRect/>
          </a:stretch>
        </p:blipFill>
        <p:spPr>
          <a:xfrm>
            <a:off x="3546988" y="1061668"/>
            <a:ext cx="2036673" cy="2036671"/>
          </a:xfrm>
          <a:prstGeom prst="rect">
            <a:avLst/>
          </a:prstGeom>
        </p:spPr>
      </p:pic>
      <p:grpSp>
        <p:nvGrpSpPr>
          <p:cNvPr id="12" name="Group 11"/>
          <p:cNvGrpSpPr/>
          <p:nvPr/>
        </p:nvGrpSpPr>
        <p:grpSpPr>
          <a:xfrm>
            <a:off x="965835" y="299085"/>
            <a:ext cx="4317365" cy="3044214"/>
            <a:chOff x="8099" y="1414"/>
            <a:chExt cx="10652" cy="8927"/>
          </a:xfrm>
          <a:solidFill>
            <a:schemeClr val="bg1"/>
          </a:solidFill>
        </p:grpSpPr>
        <p:grpSp>
          <p:nvGrpSpPr>
            <p:cNvPr id="13" name="Group 12"/>
            <p:cNvGrpSpPr/>
            <p:nvPr/>
          </p:nvGrpSpPr>
          <p:grpSpPr>
            <a:xfrm>
              <a:off x="8099" y="3158"/>
              <a:ext cx="3002" cy="4484"/>
              <a:chOff x="7970" y="3788"/>
              <a:chExt cx="3261" cy="4558"/>
            </a:xfrm>
            <a:grpFill/>
          </p:grpSpPr>
          <p:sp>
            <p:nvSpPr>
              <p:cNvPr id="18" name="Rounded Rectangle 17"/>
              <p:cNvSpPr/>
              <p:nvPr/>
            </p:nvSpPr>
            <p:spPr>
              <a:xfrm>
                <a:off x="7970" y="3788"/>
                <a:ext cx="3261" cy="4558"/>
              </a:xfrm>
              <a:prstGeom prst="roundRect">
                <a:avLst/>
              </a:prstGeom>
              <a:grp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b="1"/>
              </a:p>
            </p:txBody>
          </p:sp>
          <p:sp>
            <p:nvSpPr>
              <p:cNvPr id="27" name="Text Box 26"/>
              <p:cNvSpPr txBox="1"/>
              <p:nvPr/>
            </p:nvSpPr>
            <p:spPr>
              <a:xfrm>
                <a:off x="8042" y="5559"/>
                <a:ext cx="3114" cy="1923"/>
              </a:xfrm>
              <a:prstGeom prst="rect">
                <a:avLst/>
              </a:prstGeom>
              <a:grpFill/>
              <a:ln w="28575">
                <a:noFill/>
              </a:ln>
            </p:spPr>
            <p:txBody>
              <a:bodyPr wrap="square" rtlCol="0">
                <a:spAutoFit/>
              </a:bodyPr>
              <a:p>
                <a:pPr algn="ctr"/>
                <a:r>
                  <a:rPr lang="en-US" sz="1200" b="1">
                    <a:latin typeface="Times New Roman" panose="02020603050405020304" charset="0"/>
                    <a:cs typeface="Times New Roman" panose="02020603050405020304" charset="0"/>
                  </a:rPr>
                  <a:t>STC89C52 Microcontroller</a:t>
                </a:r>
                <a:endParaRPr lang="en-US" sz="1200" b="1">
                  <a:latin typeface="Times New Roman" panose="02020603050405020304" charset="0"/>
                  <a:cs typeface="Times New Roman" panose="02020603050405020304" charset="0"/>
                </a:endParaRPr>
              </a:p>
            </p:txBody>
          </p:sp>
        </p:grpSp>
        <p:grpSp>
          <p:nvGrpSpPr>
            <p:cNvPr id="28" name="Group 27"/>
            <p:cNvGrpSpPr/>
            <p:nvPr/>
          </p:nvGrpSpPr>
          <p:grpSpPr>
            <a:xfrm>
              <a:off x="12720" y="4709"/>
              <a:ext cx="1889" cy="1658"/>
              <a:chOff x="13861" y="7642"/>
              <a:chExt cx="1854" cy="1884"/>
            </a:xfrm>
            <a:grpFill/>
          </p:grpSpPr>
          <p:sp>
            <p:nvSpPr>
              <p:cNvPr id="29" name="Rounded Rectangle 28"/>
              <p:cNvSpPr/>
              <p:nvPr/>
            </p:nvSpPr>
            <p:spPr>
              <a:xfrm>
                <a:off x="13861" y="7642"/>
                <a:ext cx="1854" cy="1854"/>
              </a:xfrm>
              <a:prstGeom prst="roundRect">
                <a:avLst/>
              </a:prstGeom>
              <a:gr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b="1"/>
              </a:p>
            </p:txBody>
          </p:sp>
          <p:sp>
            <p:nvSpPr>
              <p:cNvPr id="30" name="Text Box 29"/>
              <p:cNvSpPr txBox="1"/>
              <p:nvPr/>
            </p:nvSpPr>
            <p:spPr>
              <a:xfrm>
                <a:off x="13954" y="7992"/>
                <a:ext cx="1668" cy="1534"/>
              </a:xfrm>
              <a:prstGeom prst="rect">
                <a:avLst/>
              </a:prstGeom>
              <a:grpFill/>
              <a:ln>
                <a:noFill/>
              </a:ln>
            </p:spPr>
            <p:txBody>
              <a:bodyPr wrap="square" rtlCol="0">
                <a:spAutoFit/>
              </a:bodyPr>
              <a:p>
                <a:pPr algn="ctr"/>
                <a:r>
                  <a:rPr lang="en-US" sz="1200" b="1">
                    <a:latin typeface="Times New Roman" panose="02020603050405020304" charset="0"/>
                    <a:cs typeface="Times New Roman" panose="02020603050405020304" charset="0"/>
                  </a:rPr>
                  <a:t>GPS Module</a:t>
                </a:r>
                <a:endParaRPr lang="en-US" sz="1200" b="1">
                  <a:latin typeface="Times New Roman" panose="02020603050405020304" charset="0"/>
                  <a:cs typeface="Times New Roman" panose="02020603050405020304" charset="0"/>
                </a:endParaRPr>
              </a:p>
            </p:txBody>
          </p:sp>
        </p:grpSp>
        <p:grpSp>
          <p:nvGrpSpPr>
            <p:cNvPr id="31" name="Group 30"/>
            <p:cNvGrpSpPr/>
            <p:nvPr/>
          </p:nvGrpSpPr>
          <p:grpSpPr>
            <a:xfrm>
              <a:off x="12657" y="8562"/>
              <a:ext cx="2001" cy="1779"/>
              <a:chOff x="4447" y="7419"/>
              <a:chExt cx="2001" cy="1779"/>
            </a:xfrm>
            <a:grpFill/>
          </p:grpSpPr>
          <p:sp>
            <p:nvSpPr>
              <p:cNvPr id="32" name="Rounded Rectangle 31"/>
              <p:cNvSpPr/>
              <p:nvPr/>
            </p:nvSpPr>
            <p:spPr>
              <a:xfrm>
                <a:off x="4447" y="7419"/>
                <a:ext cx="2001" cy="1779"/>
              </a:xfrm>
              <a:prstGeom prst="roundRect">
                <a:avLst/>
              </a:prstGeom>
              <a:grp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b="1"/>
              </a:p>
            </p:txBody>
          </p:sp>
          <p:sp>
            <p:nvSpPr>
              <p:cNvPr id="33" name="Text Box 32"/>
              <p:cNvSpPr txBox="1"/>
              <p:nvPr/>
            </p:nvSpPr>
            <p:spPr>
              <a:xfrm>
                <a:off x="4447" y="7800"/>
                <a:ext cx="1964" cy="1350"/>
              </a:xfrm>
              <a:prstGeom prst="rect">
                <a:avLst/>
              </a:prstGeom>
              <a:grpFill/>
              <a:ln w="28575">
                <a:noFill/>
              </a:ln>
            </p:spPr>
            <p:txBody>
              <a:bodyPr wrap="square" rtlCol="0">
                <a:spAutoFit/>
              </a:bodyPr>
              <a:p>
                <a:pPr algn="ctr"/>
                <a:r>
                  <a:rPr lang="en-US" sz="1200" b="1">
                    <a:latin typeface="Times New Roman" panose="02020603050405020304" charset="0"/>
                    <a:cs typeface="Times New Roman" panose="02020603050405020304" charset="0"/>
                  </a:rPr>
                  <a:t>Power Supply</a:t>
                </a:r>
                <a:endParaRPr lang="en-US" sz="1200" b="1">
                  <a:latin typeface="Times New Roman" panose="02020603050405020304" charset="0"/>
                  <a:cs typeface="Times New Roman" panose="02020603050405020304" charset="0"/>
                </a:endParaRPr>
              </a:p>
            </p:txBody>
          </p:sp>
        </p:grpSp>
        <p:grpSp>
          <p:nvGrpSpPr>
            <p:cNvPr id="34" name="Group 33"/>
            <p:cNvGrpSpPr/>
            <p:nvPr/>
          </p:nvGrpSpPr>
          <p:grpSpPr>
            <a:xfrm>
              <a:off x="12120" y="1414"/>
              <a:ext cx="3040" cy="1075"/>
              <a:chOff x="10451" y="1044"/>
              <a:chExt cx="3040" cy="1075"/>
            </a:xfrm>
            <a:grpFill/>
          </p:grpSpPr>
          <p:sp>
            <p:nvSpPr>
              <p:cNvPr id="35" name="Rounded Rectangle 34"/>
              <p:cNvSpPr/>
              <p:nvPr/>
            </p:nvSpPr>
            <p:spPr>
              <a:xfrm>
                <a:off x="10451" y="1044"/>
                <a:ext cx="3040" cy="1075"/>
              </a:xfrm>
              <a:prstGeom prst="roundRect">
                <a:avLst/>
              </a:prstGeom>
              <a:grp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b="1"/>
              </a:p>
            </p:txBody>
          </p:sp>
          <p:sp>
            <p:nvSpPr>
              <p:cNvPr id="36" name="Text Box 35"/>
              <p:cNvSpPr txBox="1"/>
              <p:nvPr/>
            </p:nvSpPr>
            <p:spPr>
              <a:xfrm>
                <a:off x="10451" y="1291"/>
                <a:ext cx="3040" cy="808"/>
              </a:xfrm>
              <a:prstGeom prst="rect">
                <a:avLst/>
              </a:prstGeom>
              <a:grpFill/>
              <a:ln w="28575">
                <a:noFill/>
              </a:ln>
            </p:spPr>
            <p:txBody>
              <a:bodyPr wrap="square" rtlCol="0">
                <a:spAutoFit/>
              </a:bodyPr>
              <a:p>
                <a:pPr algn="ctr"/>
                <a:r>
                  <a:rPr lang="en-US" sz="1200" b="1">
                    <a:latin typeface="Times New Roman" panose="02020603050405020304" charset="0"/>
                    <a:cs typeface="Times New Roman" panose="02020603050405020304" charset="0"/>
                  </a:rPr>
                  <a:t>LCD</a:t>
                </a:r>
                <a:endParaRPr lang="en-US" sz="1200" b="1">
                  <a:latin typeface="Times New Roman" panose="02020603050405020304" charset="0"/>
                  <a:cs typeface="Times New Roman" panose="02020603050405020304" charset="0"/>
                </a:endParaRPr>
              </a:p>
            </p:txBody>
          </p:sp>
        </p:grpSp>
        <p:cxnSp>
          <p:nvCxnSpPr>
            <p:cNvPr id="37" name="Elbow Connector 36"/>
            <p:cNvCxnSpPr>
              <a:stCxn id="18" idx="0"/>
              <a:endCxn id="36" idx="1"/>
            </p:cNvCxnSpPr>
            <p:nvPr/>
          </p:nvCxnSpPr>
          <p:spPr>
            <a:xfrm rot="16200000">
              <a:off x="10321" y="1359"/>
              <a:ext cx="1078" cy="2521"/>
            </a:xfrm>
            <a:prstGeom prst="bentConnector2">
              <a:avLst/>
            </a:prstGeom>
            <a:grpFill/>
            <a:ln>
              <a:solidFill>
                <a:schemeClr val="bg1"/>
              </a:solidFill>
              <a:tailEnd type="arrow" w="med" len="med"/>
            </a:ln>
          </p:spPr>
          <p:style>
            <a:lnRef idx="3">
              <a:schemeClr val="dk1"/>
            </a:lnRef>
            <a:fillRef idx="0">
              <a:schemeClr val="dk1"/>
            </a:fillRef>
            <a:effectRef idx="2">
              <a:schemeClr val="dk1"/>
            </a:effectRef>
            <a:fontRef idx="minor">
              <a:schemeClr val="tx1"/>
            </a:fontRef>
          </p:style>
        </p:cxnSp>
        <p:cxnSp>
          <p:nvCxnSpPr>
            <p:cNvPr id="38" name="Elbow Connector 37"/>
            <p:cNvCxnSpPr/>
            <p:nvPr/>
          </p:nvCxnSpPr>
          <p:spPr>
            <a:xfrm rot="10800000">
              <a:off x="9600" y="7641"/>
              <a:ext cx="3057" cy="1809"/>
            </a:xfrm>
            <a:prstGeom prst="bentConnector2">
              <a:avLst/>
            </a:prstGeom>
            <a:grpFill/>
            <a:ln>
              <a:solidFill>
                <a:schemeClr val="bg1"/>
              </a:solidFill>
              <a:tailEnd type="arrow" w="med" len="med"/>
            </a:ln>
          </p:spPr>
          <p:style>
            <a:lnRef idx="3">
              <a:schemeClr val="dk1"/>
            </a:lnRef>
            <a:fillRef idx="0">
              <a:schemeClr val="dk1"/>
            </a:fillRef>
            <a:effectRef idx="2">
              <a:schemeClr val="dk1"/>
            </a:effectRef>
            <a:fontRef idx="minor">
              <a:schemeClr val="tx1"/>
            </a:fontRef>
          </p:style>
        </p:cxnSp>
        <p:sp>
          <p:nvSpPr>
            <p:cNvPr id="39" name="Text Box 38"/>
            <p:cNvSpPr txBox="1"/>
            <p:nvPr/>
          </p:nvSpPr>
          <p:spPr>
            <a:xfrm>
              <a:off x="16543" y="2489"/>
              <a:ext cx="2208" cy="1350"/>
            </a:xfrm>
            <a:prstGeom prst="rect">
              <a:avLst/>
            </a:prstGeom>
            <a:grpFill/>
            <a:ln>
              <a:noFill/>
            </a:ln>
          </p:spPr>
          <p:txBody>
            <a:bodyPr wrap="square" rtlCol="0">
              <a:spAutoFit/>
            </a:bodyPr>
            <a:p>
              <a:pPr algn="ctr"/>
              <a:r>
                <a:rPr lang="en-US" sz="1200" b="1" i="1">
                  <a:latin typeface="Times New Roman" panose="02020603050405020304" charset="0"/>
                  <a:cs typeface="Times New Roman" panose="02020603050405020304" charset="0"/>
                </a:rPr>
                <a:t>GPS Signal</a:t>
              </a:r>
              <a:endParaRPr lang="en-US" sz="1200" b="1" i="1">
                <a:latin typeface="Times New Roman" panose="02020603050405020304" charset="0"/>
                <a:cs typeface="Times New Roman" panose="02020603050405020304" charset="0"/>
              </a:endParaRPr>
            </a:p>
          </p:txBody>
        </p:sp>
        <p:cxnSp>
          <p:nvCxnSpPr>
            <p:cNvPr id="40" name="Straight Arrow Connector 39"/>
            <p:cNvCxnSpPr/>
            <p:nvPr/>
          </p:nvCxnSpPr>
          <p:spPr>
            <a:xfrm flipH="1">
              <a:off x="14703" y="5542"/>
              <a:ext cx="900" cy="12"/>
            </a:xfrm>
            <a:prstGeom prst="straightConnector1">
              <a:avLst/>
            </a:prstGeom>
            <a:grpFill/>
            <a:ln>
              <a:solidFill>
                <a:schemeClr val="bg1"/>
              </a:solidFill>
              <a:tailEnd type="arrow" w="med" len="med"/>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flipH="1">
              <a:off x="11196" y="5553"/>
              <a:ext cx="1511" cy="1"/>
            </a:xfrm>
            <a:prstGeom prst="straightConnector1">
              <a:avLst/>
            </a:prstGeom>
            <a:grpFill/>
            <a:ln>
              <a:solidFill>
                <a:schemeClr val="bg1"/>
              </a:solidFill>
              <a:tailEnd type="arrow" w="med" len="med"/>
            </a:ln>
          </p:spPr>
          <p:style>
            <a:lnRef idx="3">
              <a:schemeClr val="dk1"/>
            </a:lnRef>
            <a:fillRef idx="0">
              <a:schemeClr val="dk1"/>
            </a:fillRef>
            <a:effectRef idx="2">
              <a:schemeClr val="dk1"/>
            </a:effectRef>
            <a:fontRef idx="minor">
              <a:schemeClr val="tx1"/>
            </a:fontRef>
          </p:style>
        </p:cxnSp>
        <p:cxnSp>
          <p:nvCxnSpPr>
            <p:cNvPr id="42" name="Elbow Connector 41"/>
            <p:cNvCxnSpPr/>
            <p:nvPr/>
          </p:nvCxnSpPr>
          <p:spPr>
            <a:xfrm flipV="1">
              <a:off x="14621" y="1951"/>
              <a:ext cx="539" cy="7500"/>
            </a:xfrm>
            <a:prstGeom prst="bentConnector3">
              <a:avLst>
                <a:gd name="adj1" fmla="val 177922"/>
              </a:avLst>
            </a:prstGeom>
            <a:grpFill/>
            <a:ln>
              <a:solidFill>
                <a:schemeClr val="bg1"/>
              </a:solidFill>
              <a:tailEnd type="arrow" w="med" len="med"/>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14836" y="2958"/>
              <a:ext cx="1863" cy="1767"/>
            </a:xfrm>
            <a:prstGeom prst="straightConnector1">
              <a:avLst/>
            </a:prstGeom>
            <a:grpFill/>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2" y="762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p:txBody>
      </p:sp>
      <p:sp>
        <p:nvSpPr>
          <p:cNvPr id="3" name="object 3"/>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p:txBody>
      </p:sp>
      <p:sp>
        <p:nvSpPr>
          <p:cNvPr id="8" name="object 8"/>
          <p:cNvSpPr txBox="1">
            <a:spLocks noGrp="1"/>
          </p:cNvSpPr>
          <p:nvPr>
            <p:ph type="title"/>
          </p:nvPr>
        </p:nvSpPr>
        <p:spPr>
          <a:xfrm>
            <a:off x="1520367" y="93156"/>
            <a:ext cx="2814955" cy="259715"/>
          </a:xfrm>
          <a:prstGeom prst="rect">
            <a:avLst/>
          </a:prstGeom>
        </p:spPr>
        <p:txBody>
          <a:bodyPr vert="horz" wrap="square" lIns="0" tIns="13970" rIns="0" bIns="0" rtlCol="0">
            <a:spAutoFit/>
          </a:bodyPr>
          <a:lstStyle/>
          <a:p>
            <a:pPr marL="12700" algn="ctr">
              <a:lnSpc>
                <a:spcPct val="100000"/>
              </a:lnSpc>
              <a:spcBef>
                <a:spcPts val="110"/>
              </a:spcBef>
            </a:pPr>
            <a:r>
              <a:rPr lang="en-US" sz="1600" b="1" spc="-55" dirty="0">
                <a:latin typeface="Times New Roman" panose="02020603050405020304" charset="0"/>
                <a:cs typeface="Times New Roman" panose="02020603050405020304" charset="0"/>
              </a:rPr>
              <a:t>Hardware Circuit</a:t>
            </a:r>
            <a:endParaRPr lang="en-US" sz="1600" b="1" spc="-55" dirty="0">
              <a:latin typeface="Times New Roman" panose="02020603050405020304" charset="0"/>
              <a:cs typeface="Times New Roman" panose="02020603050405020304" charset="0"/>
            </a:endParaRPr>
          </a:p>
        </p:txBody>
      </p:sp>
      <p:pic>
        <p:nvPicPr>
          <p:cNvPr id="12" name="图片 2"/>
          <p:cNvPicPr>
            <a:picLocks noChangeAspect="1" noChangeArrowheads="1"/>
          </p:cNvPicPr>
          <p:nvPr>
            <p:ph sz="half" idx="1"/>
          </p:nvPr>
        </p:nvPicPr>
        <p:blipFill>
          <a:blip r:embed="rId1">
            <a:lum bright="30000" contrast="-12000"/>
            <a:extLst>
              <a:ext uri="{28A0092B-C50C-407E-A947-70E740481C1C}">
                <a14:useLocalDpi xmlns:a14="http://schemas.microsoft.com/office/drawing/2010/main" val="0"/>
              </a:ext>
            </a:extLst>
          </a:blip>
          <a:srcRect/>
          <a:stretch>
            <a:fillRect/>
          </a:stretch>
        </p:blipFill>
        <p:spPr>
          <a:xfrm>
            <a:off x="1165860" y="353060"/>
            <a:ext cx="3516630" cy="27882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object 3"/>
          <p:cNvGrpSpPr/>
          <p:nvPr/>
        </p:nvGrpSpPr>
        <p:grpSpPr>
          <a:xfrm>
            <a:off x="306947" y="942536"/>
            <a:ext cx="571500" cy="1111250"/>
            <a:chOff x="1512" y="1009211"/>
            <a:chExt cx="571500" cy="1111250"/>
          </a:xfrm>
        </p:grpSpPr>
        <p:sp>
          <p:nvSpPr>
            <p:cNvPr id="5"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p:spPr>
          <p:txBody>
            <a:bodyPr wrap="square" lIns="0" tIns="0" rIns="0" bIns="0" rtlCol="0"/>
            <a:p/>
          </p:txBody>
        </p:sp>
        <p:sp>
          <p:nvSpPr>
            <p:cNvPr id="6"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49"/>
                  </a:lnTo>
                  <a:lnTo>
                    <a:pt x="15439" y="0"/>
                  </a:lnTo>
                  <a:close/>
                </a:path>
              </a:pathLst>
            </a:custGeom>
            <a:solidFill>
              <a:srgbClr val="6FB0DA"/>
            </a:solidFill>
          </p:spPr>
          <p:txBody>
            <a:bodyPr wrap="square" lIns="0" tIns="0" rIns="0" bIns="0" rtlCol="0"/>
            <a:p/>
          </p:txBody>
        </p:sp>
      </p:grpSp>
      <p:sp>
        <p:nvSpPr>
          <p:cNvPr id="7" name="object 2"/>
          <p:cNvSpPr/>
          <p:nvPr/>
        </p:nvSpPr>
        <p:spPr>
          <a:xfrm>
            <a:off x="1403320" y="0"/>
            <a:ext cx="1083310" cy="541655"/>
          </a:xfrm>
          <a:custGeom>
            <a:avLst/>
            <a:gdLst/>
            <a:ahLst/>
            <a:cxnLst/>
            <a:rect l="l" t="t" r="r" b="b"/>
            <a:pathLst>
              <a:path w="1083310" h="541655">
                <a:moveTo>
                  <a:pt x="1082975" y="0"/>
                </a:moveTo>
                <a:lnTo>
                  <a:pt x="0" y="0"/>
                </a:lnTo>
                <a:lnTo>
                  <a:pt x="541483" y="541483"/>
                </a:lnTo>
                <a:lnTo>
                  <a:pt x="1082975" y="0"/>
                </a:lnTo>
                <a:close/>
              </a:path>
            </a:pathLst>
          </a:custGeom>
          <a:solidFill>
            <a:srgbClr val="6FB0DA"/>
          </a:solidFill>
        </p:spPr>
        <p:txBody>
          <a:bodyPr wrap="square" lIns="0" tIns="0" rIns="0" bIns="0" rtlCol="0"/>
          <a:p/>
        </p:txBody>
      </p:sp>
      <p:pic>
        <p:nvPicPr>
          <p:cNvPr id="8" name="GPS jojo - Proteus 8 Professional - Schematic Capture 2024-01-22 19-52-37">
            <a:hlinkClick r:id="" action="ppaction://media"/>
          </p:cNvPr>
          <p:cNvPicPr>
            <a:picLocks noChangeAspect="1"/>
          </p:cNvPicPr>
          <p:nvPr>
            <p:ph sz="half" idx="2"/>
            <a:videoFile r:link="rId1"/>
            <p:extLst>
              <p:ext uri="{DAA4B4D4-6D71-4841-9C94-3DE7FCFB9230}">
                <p14:media xmlns:p14="http://schemas.microsoft.com/office/powerpoint/2010/main" r:link="rId2">
                  <p14:trim st="25789.000000"/>
                </p14:media>
              </p:ext>
            </p:extLst>
          </p:nvPr>
        </p:nvPicPr>
        <p:blipFill>
          <a:blip r:embed="rId3"/>
          <a:stretch>
            <a:fillRect/>
          </a:stretch>
        </p:blipFill>
        <p:spPr>
          <a:xfrm>
            <a:off x="715010" y="541655"/>
            <a:ext cx="4425315" cy="2286000"/>
          </a:xfrm>
          <a:prstGeom prst="rect">
            <a:avLst/>
          </a:prstGeom>
        </p:spPr>
      </p:pic>
      <p:sp>
        <p:nvSpPr>
          <p:cNvPr id="9" name="Title 8"/>
          <p:cNvSpPr>
            <a:spLocks noGrp="1"/>
          </p:cNvSpPr>
          <p:nvPr>
            <p:ph type="title"/>
          </p:nvPr>
        </p:nvSpPr>
        <p:spPr>
          <a:xfrm>
            <a:off x="565056" y="123854"/>
            <a:ext cx="4855396" cy="245745"/>
          </a:xfrm>
        </p:spPr>
        <p:txBody>
          <a:bodyPr/>
          <a:p>
            <a:pPr algn="ctr"/>
            <a:r>
              <a:rPr lang="en-US" sz="1600" b="1">
                <a:latin typeface="Times New Roman" panose="02020603050405020304" charset="0"/>
                <a:cs typeface="Times New Roman" panose="02020603050405020304" charset="0"/>
              </a:rPr>
              <a:t>Proteus Simulation</a:t>
            </a:r>
            <a:endParaRPr lang="en-US" sz="1600" b="1">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video fullScrn="0">
              <p:cMediaNode vol="100000">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12" y="7628"/>
            <a:ext cx="5845810" cy="3288029"/>
          </a:xfrm>
          <a:custGeom>
            <a:avLst/>
            <a:gdLst/>
            <a:ahLst/>
            <a:cxnLst/>
            <a:rect l="l" t="t" r="r" b="b"/>
            <a:pathLst>
              <a:path w="5845810" h="3288029">
                <a:moveTo>
                  <a:pt x="0" y="3287938"/>
                </a:moveTo>
                <a:lnTo>
                  <a:pt x="5845240" y="3287938"/>
                </a:lnTo>
                <a:lnTo>
                  <a:pt x="5845240" y="0"/>
                </a:lnTo>
                <a:lnTo>
                  <a:pt x="0" y="0"/>
                </a:lnTo>
                <a:lnTo>
                  <a:pt x="0" y="3287938"/>
                </a:lnTo>
                <a:close/>
              </a:path>
            </a:pathLst>
          </a:custGeom>
          <a:solidFill>
            <a:srgbClr val="282937"/>
          </a:solidFill>
        </p:spPr>
        <p:txBody>
          <a:bodyPr wrap="square" lIns="0" tIns="0" rIns="0" bIns="0" rtlCol="0"/>
          <a:lstStyle/>
          <a:p/>
        </p:txBody>
      </p:sp>
      <p:sp>
        <p:nvSpPr>
          <p:cNvPr id="3" name="object 3"/>
          <p:cNvSpPr/>
          <p:nvPr/>
        </p:nvSpPr>
        <p:spPr>
          <a:xfrm>
            <a:off x="1512" y="0"/>
            <a:ext cx="820419" cy="853440"/>
          </a:xfrm>
          <a:custGeom>
            <a:avLst/>
            <a:gdLst/>
            <a:ahLst/>
            <a:cxnLst/>
            <a:rect l="l" t="t" r="r" b="b"/>
            <a:pathLst>
              <a:path w="820419" h="853440">
                <a:moveTo>
                  <a:pt x="522571" y="0"/>
                </a:moveTo>
                <a:lnTo>
                  <a:pt x="6352" y="0"/>
                </a:lnTo>
                <a:lnTo>
                  <a:pt x="0" y="6352"/>
                </a:lnTo>
                <a:lnTo>
                  <a:pt x="0" y="588633"/>
                </a:lnTo>
                <a:lnTo>
                  <a:pt x="264461" y="853095"/>
                </a:lnTo>
                <a:lnTo>
                  <a:pt x="820067" y="297490"/>
                </a:lnTo>
                <a:lnTo>
                  <a:pt x="522571" y="0"/>
                </a:lnTo>
                <a:close/>
              </a:path>
            </a:pathLst>
          </a:custGeom>
          <a:solidFill>
            <a:srgbClr val="484C67"/>
          </a:solidFill>
        </p:spPr>
        <p:txBody>
          <a:bodyPr wrap="square" lIns="0" tIns="0" rIns="0" bIns="0" rtlCol="0"/>
          <a:lstStyle/>
          <a:p/>
        </p:txBody>
      </p:sp>
      <p:sp>
        <p:nvSpPr>
          <p:cNvPr id="8" name="object 8"/>
          <p:cNvSpPr txBox="1">
            <a:spLocks noGrp="1"/>
          </p:cNvSpPr>
          <p:nvPr>
            <p:ph type="title"/>
          </p:nvPr>
        </p:nvSpPr>
        <p:spPr>
          <a:xfrm>
            <a:off x="488856" y="48289"/>
            <a:ext cx="4855396" cy="262890"/>
          </a:xfrm>
          <a:prstGeom prst="rect">
            <a:avLst/>
          </a:prstGeom>
        </p:spPr>
        <p:txBody>
          <a:bodyPr vert="horz" wrap="square" lIns="0" tIns="13970" rIns="0" bIns="0" rtlCol="0">
            <a:spAutoFit/>
          </a:bodyPr>
          <a:lstStyle/>
          <a:p>
            <a:pPr marL="12700" algn="ctr">
              <a:lnSpc>
                <a:spcPct val="100000"/>
              </a:lnSpc>
              <a:spcBef>
                <a:spcPts val="110"/>
              </a:spcBef>
            </a:pPr>
            <a:r>
              <a:rPr lang="en-US" sz="1600" b="1" spc="-55" dirty="0">
                <a:latin typeface="Times New Roman" panose="02020603050405020304" charset="0"/>
                <a:cs typeface="Times New Roman" panose="02020603050405020304" charset="0"/>
              </a:rPr>
              <a:t>Prototype</a:t>
            </a:r>
            <a:endParaRPr lang="en-US" sz="1600" b="1" spc="-55" dirty="0">
              <a:latin typeface="Times New Roman" panose="02020603050405020304" charset="0"/>
              <a:cs typeface="Times New Roman" panose="02020603050405020304" charset="0"/>
            </a:endParaRPr>
          </a:p>
        </p:txBody>
      </p:sp>
      <p:pic>
        <p:nvPicPr>
          <p:cNvPr id="4" name="Content Placeholder 3" descr="complete 2"/>
          <p:cNvPicPr>
            <a:picLocks noChangeAspect="1"/>
          </p:cNvPicPr>
          <p:nvPr>
            <p:ph sz="half" idx="2"/>
          </p:nvPr>
        </p:nvPicPr>
        <p:blipFill>
          <a:blip r:embed="rId1"/>
          <a:stretch>
            <a:fillRect/>
          </a:stretch>
        </p:blipFill>
        <p:spPr>
          <a:xfrm rot="5400000">
            <a:off x="289560" y="703580"/>
            <a:ext cx="2811780" cy="2108835"/>
          </a:xfrm>
          <a:prstGeom prst="rect">
            <a:avLst/>
          </a:prstGeom>
        </p:spPr>
      </p:pic>
      <p:pic>
        <p:nvPicPr>
          <p:cNvPr id="6" name="Content Placeholder 5" descr="complete"/>
          <p:cNvPicPr>
            <a:picLocks noChangeAspect="1"/>
          </p:cNvPicPr>
          <p:nvPr>
            <p:ph sz="half" idx="3"/>
          </p:nvPr>
        </p:nvPicPr>
        <p:blipFill>
          <a:blip r:embed="rId2"/>
          <a:stretch>
            <a:fillRect/>
          </a:stretch>
        </p:blipFill>
        <p:spPr>
          <a:xfrm rot="5400000">
            <a:off x="2787015" y="662305"/>
            <a:ext cx="2807970" cy="21056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2060</Words>
  <Application>WPS Presentation</Application>
  <PresentationFormat>On-screen Show (4:3)</PresentationFormat>
  <Paragraphs>68</Paragraphs>
  <Slides>16</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16</vt:i4>
      </vt:variant>
    </vt:vector>
  </HeadingPairs>
  <TitlesOfParts>
    <vt:vector size="44" baseType="lpstr">
      <vt:lpstr>Arial</vt:lpstr>
      <vt:lpstr>SimSun</vt:lpstr>
      <vt:lpstr>Wingdings</vt:lpstr>
      <vt:lpstr>Cambria</vt:lpstr>
      <vt:lpstr>Trebuchet MS</vt:lpstr>
      <vt:lpstr>Lucida Sans Unicode</vt:lpstr>
      <vt:lpstr>Calibri</vt:lpstr>
      <vt:lpstr>Microsoft YaHei</vt:lpstr>
      <vt:lpstr>Arial Unicode MS</vt:lpstr>
      <vt:lpstr>Times New Roman</vt:lpstr>
      <vt:lpstr>Bahnschrift Light SemiCondensed</vt:lpstr>
      <vt:lpstr>Bahnschrift SemiBold Condensed</vt:lpstr>
      <vt:lpstr>Segoe UI Variable Text Light</vt:lpstr>
      <vt:lpstr>Sitka Banner Semibold</vt:lpstr>
      <vt:lpstr>Tahoma</vt:lpstr>
      <vt:lpstr>Yu Gothic UI</vt:lpstr>
      <vt:lpstr>Bahnschrift SemiCondensed</vt:lpstr>
      <vt:lpstr>Bahnschrift SemiBold SemiCondensed</vt:lpstr>
      <vt:lpstr>Courier New</vt:lpstr>
      <vt:lpstr>Bahnschrift SemiLight SemiCondensed</vt:lpstr>
      <vt:lpstr>Bahnschrift Light Condensed</vt:lpstr>
      <vt:lpstr>Segoe UI Variable Text</vt:lpstr>
      <vt:lpstr>SimHei</vt:lpstr>
      <vt:lpstr>Sitka Subheading</vt:lpstr>
      <vt:lpstr>Bahnschrift SemiLight Condensed</vt:lpstr>
      <vt:lpstr>Segoe UI Variable Text Semibold</vt:lpstr>
      <vt:lpstr>Yu Gothic Medium</vt:lpstr>
      <vt:lpstr>Office Theme</vt:lpstr>
      <vt:lpstr>PowerPoint 演示文稿</vt:lpstr>
      <vt:lpstr>Introduction</vt:lpstr>
      <vt:lpstr>Technology</vt:lpstr>
      <vt:lpstr>PowerPoint 演示文稿</vt:lpstr>
      <vt:lpstr>Real-world Applications</vt:lpstr>
      <vt:lpstr>Enhanced Navigation Precision</vt:lpstr>
      <vt:lpstr>8051 Microcontroller Integration</vt:lpstr>
      <vt:lpstr>PowerPoint 演示文稿</vt:lpstr>
      <vt:lpstr>Hardware Circuit</vt:lpstr>
      <vt:lpstr>Prototype</vt:lpstr>
      <vt:lpstr>Challenges and Solutions</vt:lpstr>
      <vt:lpstr>Challenges and Solutions</vt:lpstr>
      <vt:lpstr>Challenges and Solutions</vt:lpstr>
      <vt:lpstr>Future Developments</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Josephine O</cp:lastModifiedBy>
  <cp:revision>7</cp:revision>
  <dcterms:created xsi:type="dcterms:W3CDTF">2024-01-22T17:10:40Z</dcterms:created>
  <dcterms:modified xsi:type="dcterms:W3CDTF">2024-01-22T19:04:36Z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2024-01-22T08:00:00Z</vt:filetime>
  </property>
  <property fmtid="{D5CDD505-2E9C-101B-9397-08002B2CF9AE}" pid="3" name="LastSaved">
    <vt:filetime>2024-01-22T08:00:00Z</vt:filetime>
  </property>
  <property fmtid="{D5CDD505-2E9C-101B-9397-08002B2CF9AE}" pid="4" name="ICV">
    <vt:lpwstr>0C9BA31B4E264161AE516BE20A28866B</vt:lpwstr>
  </property>
  <property fmtid="{D5CDD505-2E9C-101B-9397-08002B2CF9AE}" pid="5" name="KSOProductBuildVer">
    <vt:lpwstr>1033-11.2.0.11225</vt:lpwstr>
  </property>
</Properties>
</file>